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0"/>
  </p:notesMasterIdLst>
  <p:sldIdLst>
    <p:sldId id="256" r:id="rId2"/>
    <p:sldId id="280" r:id="rId3"/>
    <p:sldId id="277" r:id="rId4"/>
    <p:sldId id="274" r:id="rId5"/>
    <p:sldId id="278" r:id="rId6"/>
    <p:sldId id="279" r:id="rId7"/>
    <p:sldId id="261" r:id="rId8"/>
    <p:sldId id="262" r:id="rId9"/>
    <p:sldId id="281" r:id="rId10"/>
    <p:sldId id="276" r:id="rId11"/>
    <p:sldId id="266" r:id="rId12"/>
    <p:sldId id="269" r:id="rId13"/>
    <p:sldId id="267" r:id="rId14"/>
    <p:sldId id="270" r:id="rId15"/>
    <p:sldId id="268" r:id="rId16"/>
    <p:sldId id="271" r:id="rId17"/>
    <p:sldId id="284" r:id="rId18"/>
    <p:sldId id="28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7" autoAdjust="0"/>
    <p:restoredTop sz="70475" autoAdjust="0"/>
  </p:normalViewPr>
  <p:slideViewPr>
    <p:cSldViewPr snapToGrid="0">
      <p:cViewPr varScale="1">
        <p:scale>
          <a:sx n="63" d="100"/>
          <a:sy n="63" d="100"/>
        </p:scale>
        <p:origin x="88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gabriel93\Documents\UMD\Project%20Course\PRoject%20course_ELL%20composi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gabriel93\AppData\Local\Temp\Temp1_ELSI_excel_export_6362893046948217452113.zip\ELSI_excel_export_6362893046948217452113.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gabriel93\AppData\Local\Temp\Temp1_ELSI_excel_export_6362893046948217452113.zip\ELSI_excel_export_6362893046948217452113.xls"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'C:\Users\angie\Work Folders\Documents\Job\RA\2016-2017\MEP\ELLs\Demographic trends\[CCD_ELLs in the U.S. 2013-14_021817_AMA.xlsx]2013-14'!$D$1</c:f>
              <c:strCache>
                <c:ptCount val="1"/>
                <c:pt idx="0">
                  <c:v>Percentage of ELLs, 2013-14</c:v>
                </c:pt>
              </c:strCache>
            </c:strRef>
          </c:tx>
          <c:spPr>
            <a:solidFill>
              <a:schemeClr val="accent1"/>
            </a:solidFill>
            <a:ln>
              <a:noFill/>
            </a:ln>
            <a:effectLst/>
          </c:spPr>
          <c:invertIfNegative val="0"/>
          <c:dPt>
            <c:idx val="30"/>
            <c:invertIfNegative val="0"/>
            <c:bubble3D val="0"/>
            <c:spPr>
              <a:pattFill prst="dkUpDiag">
                <a:fgClr>
                  <a:srgbClr val="C00000"/>
                </a:fgClr>
                <a:bgClr>
                  <a:schemeClr val="bg1"/>
                </a:bgClr>
              </a:pattFill>
              <a:ln>
                <a:noFill/>
              </a:ln>
              <a:effectLst/>
            </c:spPr>
            <c:extLst>
              <c:ext xmlns:c16="http://schemas.microsoft.com/office/drawing/2014/chart" uri="{C3380CC4-5D6E-409C-BE32-E72D297353CC}">
                <c16:uniqueId val="{00000001-3688-4B06-BCB2-8A8588B55A85}"/>
              </c:ext>
            </c:extLst>
          </c:dPt>
          <c:dPt>
            <c:idx val="31"/>
            <c:invertIfNegative val="0"/>
            <c:bubble3D val="0"/>
            <c:spPr>
              <a:pattFill prst="dkUpDiag">
                <a:fgClr>
                  <a:srgbClr val="C00000"/>
                </a:fgClr>
                <a:bgClr>
                  <a:schemeClr val="bg1"/>
                </a:bgClr>
              </a:pattFill>
              <a:ln>
                <a:noFill/>
              </a:ln>
              <a:effectLst/>
            </c:spPr>
            <c:extLst>
              <c:ext xmlns:c16="http://schemas.microsoft.com/office/drawing/2014/chart" uri="{C3380CC4-5D6E-409C-BE32-E72D297353CC}">
                <c16:uniqueId val="{00000003-3688-4B06-BCB2-8A8588B55A85}"/>
              </c:ext>
            </c:extLst>
          </c:dPt>
          <c:dPt>
            <c:idx val="40"/>
            <c:invertIfNegative val="0"/>
            <c:bubble3D val="0"/>
            <c:spPr>
              <a:solidFill>
                <a:schemeClr val="accent2"/>
              </a:solidFill>
              <a:ln>
                <a:noFill/>
              </a:ln>
              <a:effectLst/>
            </c:spPr>
            <c:extLst>
              <c:ext xmlns:c16="http://schemas.microsoft.com/office/drawing/2014/chart" uri="{C3380CC4-5D6E-409C-BE32-E72D297353CC}">
                <c16:uniqueId val="{00000005-3688-4B06-BCB2-8A8588B55A85}"/>
              </c:ext>
            </c:extLst>
          </c:dPt>
          <c:dPt>
            <c:idx val="43"/>
            <c:invertIfNegative val="0"/>
            <c:bubble3D val="0"/>
            <c:spPr>
              <a:pattFill prst="dkUpDiag">
                <a:fgClr>
                  <a:srgbClr val="C00000"/>
                </a:fgClr>
                <a:bgClr>
                  <a:schemeClr val="bg1"/>
                </a:bgClr>
              </a:pattFill>
              <a:ln>
                <a:noFill/>
              </a:ln>
              <a:effectLst/>
            </c:spPr>
            <c:extLst>
              <c:ext xmlns:c16="http://schemas.microsoft.com/office/drawing/2014/chart" uri="{C3380CC4-5D6E-409C-BE32-E72D297353CC}">
                <c16:uniqueId val="{00000007-3688-4B06-BCB2-8A8588B55A85}"/>
              </c:ext>
            </c:extLst>
          </c:dPt>
          <c:dLbls>
            <c:dLbl>
              <c:idx val="30"/>
              <c:layout>
                <c:manualLayout>
                  <c:x val="-1.6295847634430233E-2"/>
                  <c:y val="-1.18719051871093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88-4B06-BCB2-8A8588B55A85}"/>
                </c:ext>
              </c:extLst>
            </c:dLbl>
            <c:dLbl>
              <c:idx val="31"/>
              <c:layout>
                <c:manualLayout>
                  <c:x val="1.0683760683760684E-2"/>
                  <c:y val="-9.496883291107873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688-4B06-BCB2-8A8588B55A85}"/>
                </c:ext>
              </c:extLst>
            </c:dLbl>
            <c:dLbl>
              <c:idx val="4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688-4B06-BCB2-8A8588B55A85}"/>
                </c:ext>
              </c:extLst>
            </c:dLbl>
            <c:dLbl>
              <c:idx val="4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688-4B06-BCB2-8A8588B55A85}"/>
                </c:ext>
              </c:extLst>
            </c:dLbl>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'[1]2013-14'!$A$2:$A$53</c:f>
              <c:strCache>
                <c:ptCount val="52"/>
                <c:pt idx="0">
                  <c:v>WV</c:v>
                </c:pt>
                <c:pt idx="1">
                  <c:v>MS</c:v>
                </c:pt>
                <c:pt idx="2">
                  <c:v>VT</c:v>
                </c:pt>
                <c:pt idx="3">
                  <c:v>NH</c:v>
                </c:pt>
                <c:pt idx="4">
                  <c:v>LA</c:v>
                </c:pt>
                <c:pt idx="5">
                  <c:v>MT</c:v>
                </c:pt>
                <c:pt idx="6">
                  <c:v>AL</c:v>
                </c:pt>
                <c:pt idx="7">
                  <c:v>NY</c:v>
                </c:pt>
                <c:pt idx="8">
                  <c:v>OH</c:v>
                </c:pt>
                <c:pt idx="9">
                  <c:v>ND</c:v>
                </c:pt>
                <c:pt idx="10">
                  <c:v>PA</c:v>
                </c:pt>
                <c:pt idx="11">
                  <c:v>KY</c:v>
                </c:pt>
                <c:pt idx="12">
                  <c:v>ME</c:v>
                </c:pt>
                <c:pt idx="13">
                  <c:v>WY</c:v>
                </c:pt>
                <c:pt idx="14">
                  <c:v>MO</c:v>
                </c:pt>
                <c:pt idx="15">
                  <c:v>SD</c:v>
                </c:pt>
                <c:pt idx="16">
                  <c:v>TN</c:v>
                </c:pt>
                <c:pt idx="17">
                  <c:v>NJ</c:v>
                </c:pt>
                <c:pt idx="18">
                  <c:v>ID</c:v>
                </c:pt>
                <c:pt idx="19">
                  <c:v>IA</c:v>
                </c:pt>
                <c:pt idx="20">
                  <c:v>MI</c:v>
                </c:pt>
                <c:pt idx="21">
                  <c:v>WI</c:v>
                </c:pt>
                <c:pt idx="22">
                  <c:v>NE</c:v>
                </c:pt>
                <c:pt idx="23">
                  <c:v>GA</c:v>
                </c:pt>
                <c:pt idx="24">
                  <c:v>IN</c:v>
                </c:pt>
                <c:pt idx="25">
                  <c:v>SC</c:v>
                </c:pt>
                <c:pt idx="26">
                  <c:v>UT</c:v>
                </c:pt>
                <c:pt idx="27">
                  <c:v>CT</c:v>
                </c:pt>
                <c:pt idx="28">
                  <c:v>NC</c:v>
                </c:pt>
                <c:pt idx="29">
                  <c:v>DE</c:v>
                </c:pt>
                <c:pt idx="30">
                  <c:v>AZ</c:v>
                </c:pt>
                <c:pt idx="31">
                  <c:v>MD</c:v>
                </c:pt>
                <c:pt idx="32">
                  <c:v>RI</c:v>
                </c:pt>
                <c:pt idx="33">
                  <c:v>OK</c:v>
                </c:pt>
                <c:pt idx="34">
                  <c:v>AR</c:v>
                </c:pt>
                <c:pt idx="35">
                  <c:v>MA</c:v>
                </c:pt>
                <c:pt idx="36">
                  <c:v>VA</c:v>
                </c:pt>
                <c:pt idx="37">
                  <c:v>MN</c:v>
                </c:pt>
                <c:pt idx="38">
                  <c:v>HI</c:v>
                </c:pt>
                <c:pt idx="39">
                  <c:v>OR</c:v>
                </c:pt>
                <c:pt idx="40">
                  <c:v>U.S. Total</c:v>
                </c:pt>
                <c:pt idx="41">
                  <c:v>FL</c:v>
                </c:pt>
                <c:pt idx="42">
                  <c:v>KS</c:v>
                </c:pt>
                <c:pt idx="43">
                  <c:v>IL</c:v>
                </c:pt>
                <c:pt idx="44">
                  <c:v>DC</c:v>
                </c:pt>
                <c:pt idx="45">
                  <c:v>WA</c:v>
                </c:pt>
                <c:pt idx="46">
                  <c:v>AK</c:v>
                </c:pt>
                <c:pt idx="47">
                  <c:v>CO</c:v>
                </c:pt>
                <c:pt idx="48">
                  <c:v>NV</c:v>
                </c:pt>
                <c:pt idx="49">
                  <c:v>NM</c:v>
                </c:pt>
                <c:pt idx="50">
                  <c:v>TX</c:v>
                </c:pt>
                <c:pt idx="51">
                  <c:v>CA</c:v>
                </c:pt>
              </c:strCache>
            </c:strRef>
          </c:cat>
          <c:val>
            <c:numRef>
              <c:f>'[1]2013-14'!$D$2:$D$53</c:f>
              <c:numCache>
                <c:formatCode>General</c:formatCode>
                <c:ptCount val="52"/>
                <c:pt idx="0">
                  <c:v>6.6878323450480139E-3</c:v>
                </c:pt>
                <c:pt idx="1">
                  <c:v>1.3345892899920013E-2</c:v>
                </c:pt>
                <c:pt idx="2">
                  <c:v>1.5783249616541969E-2</c:v>
                </c:pt>
                <c:pt idx="3">
                  <c:v>1.8957218097047143E-2</c:v>
                </c:pt>
                <c:pt idx="4">
                  <c:v>2.161631437311682E-2</c:v>
                </c:pt>
                <c:pt idx="5">
                  <c:v>2.2972476045764557E-2</c:v>
                </c:pt>
                <c:pt idx="6">
                  <c:v>2.3495510724865509E-2</c:v>
                </c:pt>
                <c:pt idx="7">
                  <c:v>2.5115148930851827E-2</c:v>
                </c:pt>
                <c:pt idx="8">
                  <c:v>2.5252586819916701E-2</c:v>
                </c:pt>
                <c:pt idx="9">
                  <c:v>2.7893935598250246E-2</c:v>
                </c:pt>
                <c:pt idx="10">
                  <c:v>2.791004482536329E-2</c:v>
                </c:pt>
                <c:pt idx="11">
                  <c:v>2.8659696442905037E-2</c:v>
                </c:pt>
                <c:pt idx="12">
                  <c:v>2.9081535657172253E-2</c:v>
                </c:pt>
                <c:pt idx="13">
                  <c:v>2.9774315871352486E-2</c:v>
                </c:pt>
                <c:pt idx="14">
                  <c:v>2.9789129336330215E-2</c:v>
                </c:pt>
                <c:pt idx="15">
                  <c:v>3.2500573000229203E-2</c:v>
                </c:pt>
                <c:pt idx="16">
                  <c:v>3.462009187202332E-2</c:v>
                </c:pt>
                <c:pt idx="17">
                  <c:v>4.4581682659430674E-2</c:v>
                </c:pt>
                <c:pt idx="18">
                  <c:v>4.4932199884032811E-2</c:v>
                </c:pt>
                <c:pt idx="19">
                  <c:v>4.6782053096629396E-2</c:v>
                </c:pt>
                <c:pt idx="20">
                  <c:v>4.831692708298771E-2</c:v>
                </c:pt>
                <c:pt idx="21">
                  <c:v>4.9196455228789196E-2</c:v>
                </c:pt>
                <c:pt idx="22">
                  <c:v>5.011099302190284E-2</c:v>
                </c:pt>
                <c:pt idx="23">
                  <c:v>5.2533515400174834E-2</c:v>
                </c:pt>
                <c:pt idx="24">
                  <c:v>5.3423526210514757E-2</c:v>
                </c:pt>
                <c:pt idx="25">
                  <c:v>5.4104730341433843E-2</c:v>
                </c:pt>
                <c:pt idx="26">
                  <c:v>5.5013821805036604E-2</c:v>
                </c:pt>
                <c:pt idx="27">
                  <c:v>5.7319650306366488E-2</c:v>
                </c:pt>
                <c:pt idx="28">
                  <c:v>6.2330917278898147E-2</c:v>
                </c:pt>
                <c:pt idx="29">
                  <c:v>6.2430153794692071E-2</c:v>
                </c:pt>
                <c:pt idx="30">
                  <c:v>6.3454168041099962E-2</c:v>
                </c:pt>
                <c:pt idx="31">
                  <c:v>6.4708116714060251E-2</c:v>
                </c:pt>
                <c:pt idx="32">
                  <c:v>6.6277870630489663E-2</c:v>
                </c:pt>
                <c:pt idx="33">
                  <c:v>7.0863300911640129E-2</c:v>
                </c:pt>
                <c:pt idx="34">
                  <c:v>7.3431157141573625E-2</c:v>
                </c:pt>
                <c:pt idx="35">
                  <c:v>7.4165645641749475E-2</c:v>
                </c:pt>
                <c:pt idx="36">
                  <c:v>7.41782740300682E-2</c:v>
                </c:pt>
                <c:pt idx="37">
                  <c:v>7.5660117691165873E-2</c:v>
                </c:pt>
                <c:pt idx="38">
                  <c:v>8.5368660511173561E-2</c:v>
                </c:pt>
                <c:pt idx="39">
                  <c:v>8.8844813722862501E-2</c:v>
                </c:pt>
                <c:pt idx="40">
                  <c:v>8.9433117362355166E-2</c:v>
                </c:pt>
                <c:pt idx="41">
                  <c:v>9.2044845168904474E-2</c:v>
                </c:pt>
                <c:pt idx="42">
                  <c:v>9.2644404607599165E-2</c:v>
                </c:pt>
                <c:pt idx="43">
                  <c:v>9.2905276547817967E-2</c:v>
                </c:pt>
                <c:pt idx="44">
                  <c:v>9.3803180939951117E-2</c:v>
                </c:pt>
                <c:pt idx="45">
                  <c:v>9.4085856530634795E-2</c:v>
                </c:pt>
                <c:pt idx="46">
                  <c:v>0.11413275904203324</c:v>
                </c:pt>
                <c:pt idx="47">
                  <c:v>0.1229725148862006</c:v>
                </c:pt>
                <c:pt idx="48">
                  <c:v>0.1506160489209461</c:v>
                </c:pt>
                <c:pt idx="49">
                  <c:v>0.15149358831813803</c:v>
                </c:pt>
                <c:pt idx="50">
                  <c:v>0.15485573115090259</c:v>
                </c:pt>
                <c:pt idx="51">
                  <c:v>0.22705227465676259</c:v>
                </c:pt>
              </c:numCache>
            </c:numRef>
          </c:val>
          <c:extLst>
            <c:ext xmlns:c16="http://schemas.microsoft.com/office/drawing/2014/chart" uri="{C3380CC4-5D6E-409C-BE32-E72D297353CC}">
              <c16:uniqueId val="{00000008-3688-4B06-BCB2-8A8588B55A85}"/>
            </c:ext>
          </c:extLst>
        </c:ser>
        <c:dLbls>
          <c:showLegendKey val="0"/>
          <c:showVal val="0"/>
          <c:showCatName val="0"/>
          <c:showSerName val="0"/>
          <c:showPercent val="0"/>
          <c:showBubbleSize val="0"/>
        </c:dLbls>
        <c:gapWidth val="73"/>
        <c:overlap val="8"/>
        <c:axId val="583947128"/>
        <c:axId val="583946144"/>
      </c:barChart>
      <c:catAx>
        <c:axId val="58394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83946144"/>
        <c:crosses val="autoZero"/>
        <c:auto val="1"/>
        <c:lblAlgn val="ctr"/>
        <c:lblOffset val="100"/>
        <c:noMultiLvlLbl val="0"/>
      </c:catAx>
      <c:valAx>
        <c:axId val="58394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83947128"/>
        <c:crosses val="autoZero"/>
        <c:crossBetween val="between"/>
      </c:valAx>
      <c:spPr>
        <a:noFill/>
        <a:ln>
          <a:noFill/>
        </a:ln>
        <a:effectLst/>
      </c:spPr>
    </c:plotArea>
    <c:plotVisOnly val="1"/>
    <c:dispBlanksAs val="gap"/>
    <c:showDLblsOverMax val="0"/>
  </c:chart>
  <c:spPr>
    <a:noFill/>
    <a:ln>
      <a:noFill/>
    </a:ln>
    <a:effectLst/>
  </c:spPr>
  <c:txPr>
    <a:bodyPr/>
    <a:lstStyle/>
    <a:p>
      <a:pPr>
        <a:defRPr sz="105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 Composition</a:t>
            </a:r>
            <a:r>
              <a:rPr lang="en-US" sz="2400" baseline="0"/>
              <a:t> EL</a:t>
            </a:r>
            <a:r>
              <a:rPr lang="en-US" sz="2400"/>
              <a:t> 2001-2015</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'[ELSI_excel_export_6362893046948217452113.xls]ELSI Export'!$A$8</c:f>
              <c:strCache>
                <c:ptCount val="1"/>
                <c:pt idx="0">
                  <c:v>Arizona</c:v>
                </c:pt>
              </c:strCache>
            </c:strRef>
          </c:tx>
          <c:spPr>
            <a:ln w="28575" cap="rnd">
              <a:solidFill>
                <a:schemeClr val="accent1"/>
              </a:solidFill>
              <a:round/>
            </a:ln>
            <a:effectLst/>
          </c:spPr>
          <c:marker>
            <c:symbol val="none"/>
          </c:marker>
          <c:dLbls>
            <c:dLbl>
              <c:idx val="14"/>
              <c:layout>
                <c:manualLayout>
                  <c:x val="-6.1664959296001617E-2"/>
                  <c:y val="1.3909696330519325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r>
                      <a:rPr lang="en-US" sz="1400" dirty="0"/>
                      <a:t>Arizona</a:t>
                    </a:r>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753678789582848E-2"/>
                      <c:h val="5.7746723554600574E-2"/>
                    </c:manualLayout>
                  </c15:layout>
                </c:ext>
                <c:ext xmlns:c16="http://schemas.microsoft.com/office/drawing/2014/chart" uri="{C3380CC4-5D6E-409C-BE32-E72D297353CC}">
                  <c16:uniqueId val="{00000003-5E9A-402D-B752-A73A862E052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'[ELSI_excel_export_6362893046948217452113.xls]ELSI Export'!$B$7:$R$7</c:f>
              <c:numCache>
                <c:formatCode>General</c:formatCode>
                <c:ptCount val="17"/>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numCache>
            </c:numRef>
          </c:cat>
          <c:val>
            <c:numRef>
              <c:f>'[ELSI_excel_export_6362893046948217452113.xls]ELSI Export'!$B$8:$R$8</c:f>
              <c:numCache>
                <c:formatCode>0.0%</c:formatCode>
                <c:ptCount val="17"/>
                <c:pt idx="0">
                  <c:v>6.061824511219354E-2</c:v>
                </c:pt>
                <c:pt idx="1">
                  <c:v>6.3165055853126456E-2</c:v>
                </c:pt>
                <c:pt idx="2">
                  <c:v>5.9263767413510755E-2</c:v>
                </c:pt>
                <c:pt idx="3">
                  <c:v>7.0616179110059157E-2</c:v>
                </c:pt>
                <c:pt idx="4">
                  <c:v>7.1210570365691284E-2</c:v>
                </c:pt>
                <c:pt idx="5">
                  <c:v>7.7586374858396173E-2</c:v>
                </c:pt>
                <c:pt idx="6" formatCode="General">
                  <c:v>#N/A</c:v>
                </c:pt>
                <c:pt idx="7" formatCode="General">
                  <c:v>#N/A</c:v>
                </c:pt>
                <c:pt idx="8">
                  <c:v>0.12074619306921888</c:v>
                </c:pt>
                <c:pt idx="9">
                  <c:v>0.15976550864632044</c:v>
                </c:pt>
                <c:pt idx="10">
                  <c:v>0.18611269263431923</c:v>
                </c:pt>
                <c:pt idx="11">
                  <c:v>0.1539817482619745</c:v>
                </c:pt>
                <c:pt idx="12">
                  <c:v>0.15328523974812183</c:v>
                </c:pt>
                <c:pt idx="13">
                  <c:v>0.16142293261619206</c:v>
                </c:pt>
                <c:pt idx="14">
                  <c:v>0.15031742197754119</c:v>
                </c:pt>
              </c:numCache>
            </c:numRef>
          </c:val>
          <c:smooth val="0"/>
          <c:extLst>
            <c:ext xmlns:c16="http://schemas.microsoft.com/office/drawing/2014/chart" uri="{C3380CC4-5D6E-409C-BE32-E72D297353CC}">
              <c16:uniqueId val="{00000000-5E9A-402D-B752-A73A862E0527}"/>
            </c:ext>
          </c:extLst>
        </c:ser>
        <c:ser>
          <c:idx val="1"/>
          <c:order val="1"/>
          <c:tx>
            <c:strRef>
              <c:f>'[ELSI_excel_export_6362893046948217452113.xls]ELSI Export'!$A$9</c:f>
              <c:strCache>
                <c:ptCount val="1"/>
                <c:pt idx="0">
                  <c:v>Illinois</c:v>
                </c:pt>
              </c:strCache>
            </c:strRef>
          </c:tx>
          <c:spPr>
            <a:ln w="28575" cap="rnd">
              <a:solidFill>
                <a:schemeClr val="accent2"/>
              </a:solidFill>
              <a:round/>
            </a:ln>
            <a:effectLst/>
          </c:spPr>
          <c:marker>
            <c:symbol val="none"/>
          </c:marker>
          <c:dLbls>
            <c:dLbl>
              <c:idx val="14"/>
              <c:layout>
                <c:manualLayout>
                  <c:x val="-6.6803705904001753E-2"/>
                  <c:y val="9.6297055171534109E-3"/>
                </c:manualLayout>
              </c:layout>
              <c:tx>
                <c:rich>
                  <a:bodyPr rot="0" spcFirstLastPara="1" vertOverflow="ellipsis" vert="horz" wrap="square" lIns="38100" tIns="19050" rIns="38100" bIns="19050" anchor="ctr" anchorCtr="1">
                    <a:noAutofit/>
                  </a:bodyPr>
                  <a:lstStyle/>
                  <a:p>
                    <a:pPr>
                      <a:defRPr sz="1450" b="0" i="0" u="none" strike="noStrike" kern="1200" baseline="0">
                        <a:solidFill>
                          <a:schemeClr val="tx1">
                            <a:lumMod val="75000"/>
                            <a:lumOff val="25000"/>
                          </a:schemeClr>
                        </a:solidFill>
                        <a:latin typeface="+mn-lt"/>
                        <a:ea typeface="+mn-ea"/>
                        <a:cs typeface="+mn-cs"/>
                      </a:defRPr>
                    </a:pPr>
                    <a:r>
                      <a:rPr lang="en-US" sz="1450" dirty="0"/>
                      <a:t>Illinois</a:t>
                    </a:r>
                  </a:p>
                </c:rich>
              </c:tx>
              <c:spPr>
                <a:noFill/>
                <a:ln>
                  <a:noFill/>
                </a:ln>
                <a:effectLst/>
              </c:spPr>
              <c:txPr>
                <a:bodyPr rot="0" spcFirstLastPara="1" vertOverflow="ellipsis" vert="horz" wrap="square" lIns="38100" tIns="19050" rIns="38100" bIns="19050" anchor="ctr" anchorCtr="1">
                  <a:noAutofit/>
                </a:bodyPr>
                <a:lstStyle/>
                <a:p>
                  <a:pPr>
                    <a:defRPr sz="14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0323130501055221E-2"/>
                      <c:h val="6.6306536681073988E-2"/>
                    </c:manualLayout>
                  </c15:layout>
                </c:ext>
                <c:ext xmlns:c16="http://schemas.microsoft.com/office/drawing/2014/chart" uri="{C3380CC4-5D6E-409C-BE32-E72D297353CC}">
                  <c16:uniqueId val="{00000004-5E9A-402D-B752-A73A862E05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'[ELSI_excel_export_6362893046948217452113.xls]ELSI Export'!$B$7:$R$7</c:f>
              <c:numCache>
                <c:formatCode>General</c:formatCode>
                <c:ptCount val="17"/>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numCache>
            </c:numRef>
          </c:cat>
          <c:val>
            <c:numRef>
              <c:f>'[ELSI_excel_export_6362893046948217452113.xls]ELSI Export'!$B$9:$R$9</c:f>
              <c:numCache>
                <c:formatCode>0.0%</c:formatCode>
                <c:ptCount val="17"/>
                <c:pt idx="0" formatCode="General">
                  <c:v>#N/A</c:v>
                </c:pt>
                <c:pt idx="1">
                  <c:v>9.2506011156319096E-2</c:v>
                </c:pt>
                <c:pt idx="2">
                  <c:v>9.2500289452356138E-2</c:v>
                </c:pt>
                <c:pt idx="3">
                  <c:v>8.1912172116804932E-2</c:v>
                </c:pt>
                <c:pt idx="4">
                  <c:v>8.3350305547667064E-2</c:v>
                </c:pt>
                <c:pt idx="5">
                  <c:v>8.5476255539582019E-2</c:v>
                </c:pt>
                <c:pt idx="6">
                  <c:v>9.658740571220456E-2</c:v>
                </c:pt>
                <c:pt idx="7">
                  <c:v>7.4196624865995681E-2</c:v>
                </c:pt>
                <c:pt idx="8" formatCode="General">
                  <c:v>#N/A</c:v>
                </c:pt>
                <c:pt idx="9" formatCode="General">
                  <c:v>#N/A</c:v>
                </c:pt>
                <c:pt idx="10" formatCode="General">
                  <c:v>#N/A</c:v>
                </c:pt>
                <c:pt idx="11" formatCode="General">
                  <c:v>#N/A</c:v>
                </c:pt>
                <c:pt idx="12">
                  <c:v>8.0955787556490855E-2</c:v>
                </c:pt>
                <c:pt idx="13">
                  <c:v>6.5798779660624196E-2</c:v>
                </c:pt>
                <c:pt idx="14">
                  <c:v>6.1731498365866326E-2</c:v>
                </c:pt>
              </c:numCache>
            </c:numRef>
          </c:val>
          <c:smooth val="0"/>
          <c:extLst>
            <c:ext xmlns:c16="http://schemas.microsoft.com/office/drawing/2014/chart" uri="{C3380CC4-5D6E-409C-BE32-E72D297353CC}">
              <c16:uniqueId val="{00000001-5E9A-402D-B752-A73A862E0527}"/>
            </c:ext>
          </c:extLst>
        </c:ser>
        <c:ser>
          <c:idx val="2"/>
          <c:order val="2"/>
          <c:tx>
            <c:strRef>
              <c:f>'[ELSI_excel_export_6362893046948217452113.xls]ELSI Export'!$A$10</c:f>
              <c:strCache>
                <c:ptCount val="1"/>
                <c:pt idx="0">
                  <c:v>Maryland</c:v>
                </c:pt>
              </c:strCache>
            </c:strRef>
          </c:tx>
          <c:spPr>
            <a:ln w="28575" cap="rnd">
              <a:solidFill>
                <a:schemeClr val="accent3"/>
              </a:solidFill>
              <a:round/>
            </a:ln>
            <a:effectLst/>
          </c:spPr>
          <c:marker>
            <c:symbol val="none"/>
          </c:marker>
          <c:dLbls>
            <c:dLbl>
              <c:idx val="14"/>
              <c:layout>
                <c:manualLayout>
                  <c:x val="-8.5074804954668876E-2"/>
                  <c:y val="1.8189771394014276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r>
                      <a:rPr lang="en-US" sz="1400" dirty="0"/>
                      <a:t>Maryland</a:t>
                    </a:r>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68653286023895E-2"/>
                      <c:h val="5.3466816991363859E-2"/>
                    </c:manualLayout>
                  </c15:layout>
                </c:ext>
                <c:ext xmlns:c16="http://schemas.microsoft.com/office/drawing/2014/chart" uri="{C3380CC4-5D6E-409C-BE32-E72D297353CC}">
                  <c16:uniqueId val="{00000006-5E9A-402D-B752-A73A862E05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'[ELSI_excel_export_6362893046948217452113.xls]ELSI Export'!$B$7:$R$7</c:f>
              <c:numCache>
                <c:formatCode>General</c:formatCode>
                <c:ptCount val="17"/>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numCache>
            </c:numRef>
          </c:cat>
          <c:val>
            <c:numRef>
              <c:f>'[ELSI_excel_export_6362893046948217452113.xls]ELSI Export'!$B$10:$R$10</c:f>
              <c:numCache>
                <c:formatCode>0.0%</c:formatCode>
                <c:ptCount val="17"/>
                <c:pt idx="0">
                  <c:v>6.9415698319295061E-2</c:v>
                </c:pt>
                <c:pt idx="1">
                  <c:v>6.470677200407772E-2</c:v>
                </c:pt>
                <c:pt idx="2">
                  <c:v>6.4379424827660015E-2</c:v>
                </c:pt>
                <c:pt idx="3">
                  <c:v>6.0385019775526121E-2</c:v>
                </c:pt>
                <c:pt idx="4">
                  <c:v>5.3390533565044335E-2</c:v>
                </c:pt>
                <c:pt idx="5">
                  <c:v>5.0893905319585299E-2</c:v>
                </c:pt>
                <c:pt idx="6" formatCode="General">
                  <c:v>#N/A</c:v>
                </c:pt>
                <c:pt idx="7" formatCode="General">
                  <c:v>#N/A</c:v>
                </c:pt>
                <c:pt idx="8" formatCode="General">
                  <c:v>#N/A</c:v>
                </c:pt>
                <c:pt idx="9">
                  <c:v>3.652938303760378E-2</c:v>
                </c:pt>
                <c:pt idx="10">
                  <c:v>2.5080843522293634E-2</c:v>
                </c:pt>
                <c:pt idx="11">
                  <c:v>3.1865821820637824E-2</c:v>
                </c:pt>
                <c:pt idx="12">
                  <c:v>3.1509917011155554E-2</c:v>
                </c:pt>
                <c:pt idx="13">
                  <c:v>3.7802100762223463E-2</c:v>
                </c:pt>
                <c:pt idx="14">
                  <c:v>2.8388359986868641E-2</c:v>
                </c:pt>
              </c:numCache>
            </c:numRef>
          </c:val>
          <c:smooth val="0"/>
          <c:extLst>
            <c:ext xmlns:c16="http://schemas.microsoft.com/office/drawing/2014/chart" uri="{C3380CC4-5D6E-409C-BE32-E72D297353CC}">
              <c16:uniqueId val="{00000002-5E9A-402D-B752-A73A862E0527}"/>
            </c:ext>
          </c:extLst>
        </c:ser>
        <c:dLbls>
          <c:showLegendKey val="0"/>
          <c:showVal val="0"/>
          <c:showCatName val="0"/>
          <c:showSerName val="0"/>
          <c:showPercent val="0"/>
          <c:showBubbleSize val="0"/>
        </c:dLbls>
        <c:smooth val="0"/>
        <c:axId val="415026016"/>
        <c:axId val="415029624"/>
      </c:lineChart>
      <c:catAx>
        <c:axId val="41502601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5029624"/>
        <c:crosses val="autoZero"/>
        <c:auto val="1"/>
        <c:lblAlgn val="ctr"/>
        <c:lblOffset val="100"/>
        <c:noMultiLvlLbl val="0"/>
      </c:catAx>
      <c:valAx>
        <c:axId val="415029624"/>
        <c:scaling>
          <c:orientation val="minMax"/>
        </c:scaling>
        <c:delete val="0"/>
        <c:axPos val="r"/>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15026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 Composition</a:t>
            </a:r>
            <a:r>
              <a:rPr lang="en-US" sz="2400" baseline="0"/>
              <a:t> EL</a:t>
            </a:r>
            <a:r>
              <a:rPr lang="en-US" sz="2400"/>
              <a:t> 2001-2015</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'[ELSI_excel_export_6362893046948217452113.xls]ELSI Export'!$A$8</c:f>
              <c:strCache>
                <c:ptCount val="1"/>
                <c:pt idx="0">
                  <c:v>Arizona</c:v>
                </c:pt>
              </c:strCache>
            </c:strRef>
          </c:tx>
          <c:spPr>
            <a:ln w="28575" cap="rnd">
              <a:solidFill>
                <a:schemeClr val="accent1"/>
              </a:solidFill>
              <a:round/>
            </a:ln>
            <a:effectLst/>
          </c:spPr>
          <c:marker>
            <c:symbol val="none"/>
          </c:marker>
          <c:dLbls>
            <c:dLbl>
              <c:idx val="14"/>
              <c:layout>
                <c:manualLayout>
                  <c:x val="-8.2790917573335496E-2"/>
                  <c:y val="1.2839719689710184E-2"/>
                </c:manualLayout>
              </c:layout>
              <c:tx>
                <c:rich>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r>
                      <a:rPr lang="en-US" sz="1600" dirty="0"/>
                      <a:t>Arizona</a:t>
                    </a:r>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1517605399829121E-2"/>
                      <c:h val="5.9886676836218927E-2"/>
                    </c:manualLayout>
                  </c15:layout>
                </c:ext>
                <c:ext xmlns:c16="http://schemas.microsoft.com/office/drawing/2014/chart" uri="{C3380CC4-5D6E-409C-BE32-E72D297353CC}">
                  <c16:uniqueId val="{00000000-69F1-48D9-BC70-D0301AF2A47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'[ELSI_excel_export_6362893046948217452113.xls]ELSI Export'!$B$7:$R$7</c:f>
              <c:numCache>
                <c:formatCode>General</c:formatCode>
                <c:ptCount val="17"/>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numCache>
            </c:numRef>
          </c:cat>
          <c:val>
            <c:numRef>
              <c:f>'[ELSI_excel_export_6362893046948217452113.xls]ELSI Export'!$B$8:$R$8</c:f>
              <c:numCache>
                <c:formatCode>0.0%</c:formatCode>
                <c:ptCount val="17"/>
                <c:pt idx="0">
                  <c:v>6.061824511219354E-2</c:v>
                </c:pt>
                <c:pt idx="1">
                  <c:v>6.3165055853126456E-2</c:v>
                </c:pt>
                <c:pt idx="2">
                  <c:v>5.9263767413510755E-2</c:v>
                </c:pt>
                <c:pt idx="3">
                  <c:v>7.0616179110059157E-2</c:v>
                </c:pt>
                <c:pt idx="4">
                  <c:v>7.1210570365691284E-2</c:v>
                </c:pt>
                <c:pt idx="5">
                  <c:v>7.7586374858396173E-2</c:v>
                </c:pt>
                <c:pt idx="6" formatCode="General">
                  <c:v>#N/A</c:v>
                </c:pt>
                <c:pt idx="7" formatCode="General">
                  <c:v>#N/A</c:v>
                </c:pt>
                <c:pt idx="8">
                  <c:v>0.12074619306921888</c:v>
                </c:pt>
                <c:pt idx="9">
                  <c:v>0.15976550864632044</c:v>
                </c:pt>
                <c:pt idx="10">
                  <c:v>0.18611269263431923</c:v>
                </c:pt>
                <c:pt idx="11">
                  <c:v>0.1539817482619745</c:v>
                </c:pt>
                <c:pt idx="12">
                  <c:v>0.15328523974812183</c:v>
                </c:pt>
                <c:pt idx="13">
                  <c:v>0.16142293261619206</c:v>
                </c:pt>
                <c:pt idx="14">
                  <c:v>0.15031742197754119</c:v>
                </c:pt>
              </c:numCache>
            </c:numRef>
          </c:val>
          <c:smooth val="0"/>
          <c:extLst>
            <c:ext xmlns:c16="http://schemas.microsoft.com/office/drawing/2014/chart" uri="{C3380CC4-5D6E-409C-BE32-E72D297353CC}">
              <c16:uniqueId val="{00000001-69F1-48D9-BC70-D0301AF2A47B}"/>
            </c:ext>
          </c:extLst>
        </c:ser>
        <c:dLbls>
          <c:showLegendKey val="0"/>
          <c:showVal val="0"/>
          <c:showCatName val="0"/>
          <c:showSerName val="0"/>
          <c:showPercent val="0"/>
          <c:showBubbleSize val="0"/>
        </c:dLbls>
        <c:smooth val="0"/>
        <c:axId val="415026016"/>
        <c:axId val="415029624"/>
      </c:lineChart>
      <c:catAx>
        <c:axId val="41502601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5029624"/>
        <c:crosses val="autoZero"/>
        <c:auto val="1"/>
        <c:lblAlgn val="ctr"/>
        <c:lblOffset val="100"/>
        <c:noMultiLvlLbl val="0"/>
      </c:catAx>
      <c:valAx>
        <c:axId val="415029624"/>
        <c:scaling>
          <c:orientation val="minMax"/>
        </c:scaling>
        <c:delete val="0"/>
        <c:axPos val="r"/>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15026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0.36595</cdr:x>
      <cdr:y>0.09948</cdr:y>
    </cdr:from>
    <cdr:to>
      <cdr:x>0.36595</cdr:x>
      <cdr:y>0.92898</cdr:y>
    </cdr:to>
    <cdr:cxnSp macro="">
      <cdr:nvCxnSpPr>
        <cdr:cNvPr id="5" name="Straight Connector 4"/>
        <cdr:cNvCxnSpPr/>
      </cdr:nvCxnSpPr>
      <cdr:spPr>
        <a:xfrm xmlns:a="http://schemas.openxmlformats.org/drawingml/2006/main" flipV="1">
          <a:off x="4069878" y="590373"/>
          <a:ext cx="0" cy="4922874"/>
        </a:xfrm>
        <a:prstGeom xmlns:a="http://schemas.openxmlformats.org/drawingml/2006/main" prst="line">
          <a:avLst/>
        </a:prstGeom>
      </cdr:spPr>
      <cdr:style>
        <a:lnRef xmlns:a="http://schemas.openxmlformats.org/drawingml/2006/main" idx="1">
          <a:schemeClr val="accent6"/>
        </a:lnRef>
        <a:fillRef xmlns:a="http://schemas.openxmlformats.org/drawingml/2006/main" idx="0">
          <a:schemeClr val="accent6"/>
        </a:fillRef>
        <a:effectRef xmlns:a="http://schemas.openxmlformats.org/drawingml/2006/main" idx="0">
          <a:schemeClr val="accent6"/>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E47B3B-00AF-46C1-9BFC-2BBB0F74AE64}" type="datetimeFigureOut">
              <a:rPr lang="en-US" smtClean="0"/>
              <a:t>5/16/2017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4DC94-B05D-4344-9AAA-F6471780373D}" type="slidenum">
              <a:rPr lang="en-US" smtClean="0"/>
              <a:t>‹#›</a:t>
            </a:fld>
            <a:endParaRPr lang="en-US"/>
          </a:p>
        </p:txBody>
      </p:sp>
    </p:spTree>
    <p:extLst>
      <p:ext uri="{BB962C8B-B14F-4D97-AF65-F5344CB8AC3E}">
        <p14:creationId xmlns:p14="http://schemas.microsoft.com/office/powerpoint/2010/main" val="1019492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ritter.tea.state.tx.us/acctres/completion/year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24DC94-B05D-4344-9AAA-F6471780373D}" type="slidenum">
              <a:rPr lang="en-US" smtClean="0"/>
              <a:t>4</a:t>
            </a:fld>
            <a:endParaRPr lang="en-US"/>
          </a:p>
        </p:txBody>
      </p:sp>
    </p:spTree>
    <p:extLst>
      <p:ext uri="{BB962C8B-B14F-4D97-AF65-F5344CB8AC3E}">
        <p14:creationId xmlns:p14="http://schemas.microsoft.com/office/powerpoint/2010/main" val="2128424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24DC94-B05D-4344-9AAA-F6471780373D}" type="slidenum">
              <a:rPr lang="en-US" smtClean="0"/>
              <a:t>7</a:t>
            </a:fld>
            <a:endParaRPr lang="en-US"/>
          </a:p>
        </p:txBody>
      </p:sp>
    </p:spTree>
    <p:extLst>
      <p:ext uri="{BB962C8B-B14F-4D97-AF65-F5344CB8AC3E}">
        <p14:creationId xmlns:p14="http://schemas.microsoft.com/office/powerpoint/2010/main" val="19161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AZ: Proficient:</a:t>
            </a:r>
            <a:r>
              <a:rPr lang="en-US" sz="1200" b="0" i="0" kern="1200" dirty="0">
                <a:solidFill>
                  <a:schemeClr val="tx1"/>
                </a:solidFill>
                <a:effectLst/>
                <a:latin typeface="+mn-lt"/>
                <a:ea typeface="+mn-ea"/>
                <a:cs typeface="+mn-cs"/>
              </a:rPr>
              <a:t> This student comprehends and follows multiple-step oral instructions (four or more steps) for familiar processes or procedures. This student can comprehend many content-area words, including grade-level math and science vocabulary. This student is able to understand many words that indicate mathematics operations. Sometimes this student comprehends grade-level math word problems. This student comprehends and follows a set of written multistep instructions on routine procedures</a:t>
            </a:r>
          </a:p>
          <a:p>
            <a:endParaRPr lang="en-US" dirty="0"/>
          </a:p>
          <a:p>
            <a:r>
              <a:rPr lang="en-US" dirty="0"/>
              <a:t>IL: Proficient: </a:t>
            </a:r>
            <a:r>
              <a:rPr lang="en-US" sz="1200" b="0" i="1" kern="1200" dirty="0">
                <a:solidFill>
                  <a:schemeClr val="tx1"/>
                </a:solidFill>
                <a:effectLst/>
                <a:latin typeface="+mn-lt"/>
                <a:ea typeface="+mn-ea"/>
                <a:cs typeface="+mn-cs"/>
              </a:rPr>
              <a:t>Reaching:</a:t>
            </a:r>
            <a:r>
              <a:rPr lang="en-US" sz="1200" b="0" i="0" kern="1200" dirty="0">
                <a:solidFill>
                  <a:schemeClr val="tx1"/>
                </a:solidFill>
                <a:effectLst/>
                <a:latin typeface="+mn-lt"/>
                <a:ea typeface="+mn-ea"/>
                <a:cs typeface="+mn-cs"/>
              </a:rPr>
              <a:t> English language learners will process, understand, produce, or use specialized or technical language reflective of the content area at grade level; a variety of sentence lengths of varying linguistic complexity in extended oral or written discourse as required by the specified grade level; oral or written communication in English comparable to proficient English peers.</a:t>
            </a:r>
          </a:p>
          <a:p>
            <a:endParaRPr lang="en-US" dirty="0"/>
          </a:p>
        </p:txBody>
      </p:sp>
      <p:sp>
        <p:nvSpPr>
          <p:cNvPr id="4" name="Slide Number Placeholder 3"/>
          <p:cNvSpPr>
            <a:spLocks noGrp="1"/>
          </p:cNvSpPr>
          <p:nvPr>
            <p:ph type="sldNum" sz="quarter" idx="10"/>
          </p:nvPr>
        </p:nvSpPr>
        <p:spPr/>
        <p:txBody>
          <a:bodyPr/>
          <a:lstStyle/>
          <a:p>
            <a:fld id="{0F24DC94-B05D-4344-9AAA-F6471780373D}" type="slidenum">
              <a:rPr lang="en-US" smtClean="0"/>
              <a:t>9</a:t>
            </a:fld>
            <a:endParaRPr lang="en-US"/>
          </a:p>
        </p:txBody>
      </p:sp>
    </p:spTree>
    <p:extLst>
      <p:ext uri="{BB962C8B-B14F-4D97-AF65-F5344CB8AC3E}">
        <p14:creationId xmlns:p14="http://schemas.microsoft.com/office/powerpoint/2010/main" val="1603978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AZ: https://www2.ed.gov/admins/lead/account/consolidated/sy07-08part1/az.pdf</a:t>
            </a:r>
          </a:p>
          <a:p>
            <a:endParaRPr lang="en-US" dirty="0"/>
          </a:p>
          <a:p>
            <a:r>
              <a:rPr lang="en-US" dirty="0"/>
              <a:t>IL: https://www2.ed.gov/admins/lead/account/consolidated/sy07-08part1/il.pdf</a:t>
            </a:r>
          </a:p>
          <a:p>
            <a:endParaRPr lang="en-US" dirty="0"/>
          </a:p>
          <a:p>
            <a:r>
              <a:rPr lang="en-US" dirty="0"/>
              <a:t>MD: https://www2.ed.gov/admins/lead/account/consolidated/sy07-08part1/md.pdf</a:t>
            </a:r>
          </a:p>
          <a:p>
            <a:endParaRPr lang="en-US" dirty="0"/>
          </a:p>
        </p:txBody>
      </p:sp>
      <p:sp>
        <p:nvSpPr>
          <p:cNvPr id="4" name="Slide Number Placeholder 3"/>
          <p:cNvSpPr>
            <a:spLocks noGrp="1"/>
          </p:cNvSpPr>
          <p:nvPr>
            <p:ph type="sldNum" sz="quarter" idx="10"/>
          </p:nvPr>
        </p:nvSpPr>
        <p:spPr/>
        <p:txBody>
          <a:bodyPr/>
          <a:lstStyle/>
          <a:p>
            <a:fld id="{0F24DC94-B05D-4344-9AAA-F6471780373D}" type="slidenum">
              <a:rPr lang="en-US" smtClean="0"/>
              <a:t>11</a:t>
            </a:fld>
            <a:endParaRPr lang="en-US"/>
          </a:p>
        </p:txBody>
      </p:sp>
    </p:spTree>
    <p:extLst>
      <p:ext uri="{BB962C8B-B14F-4D97-AF65-F5344CB8AC3E}">
        <p14:creationId xmlns:p14="http://schemas.microsoft.com/office/powerpoint/2010/main" val="1988217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Chicago admins encourage at-risk students to transfer into GED programs.</a:t>
            </a:r>
          </a:p>
          <a:p>
            <a:endParaRPr lang="en-US" dirty="0"/>
          </a:p>
          <a:p>
            <a:r>
              <a:rPr lang="en-US" sz="1200" b="0" i="0" kern="1200" dirty="0">
                <a:solidFill>
                  <a:schemeClr val="tx1"/>
                </a:solidFill>
                <a:effectLst/>
                <a:latin typeface="+mn-lt"/>
                <a:ea typeface="+mn-ea"/>
                <a:cs typeface="+mn-cs"/>
              </a:rPr>
              <a:t>Illinois Policy Institute: Unfortunately, these requirements are not rigorous. In fact, students can fail one of four core classes (English, mathematics, science and social sciences) each year and still advance to the next grade level. They also only have to garner just a D in each class they take to earn the 24 credit hours they need to graduate.</a:t>
            </a:r>
          </a:p>
          <a:p>
            <a:endParaRPr lang="en-US" dirty="0"/>
          </a:p>
          <a:p>
            <a:r>
              <a:rPr lang="en-US" sz="1200" b="0" i="0" kern="1200" dirty="0" err="1">
                <a:solidFill>
                  <a:schemeClr val="tx1"/>
                </a:solidFill>
                <a:effectLst/>
                <a:latin typeface="+mn-lt"/>
                <a:ea typeface="+mn-ea"/>
                <a:cs typeface="+mn-cs"/>
              </a:rPr>
              <a:t>EdWeek</a:t>
            </a:r>
            <a:r>
              <a:rPr lang="en-US" sz="1200" b="0" i="0" kern="1200" dirty="0">
                <a:solidFill>
                  <a:schemeClr val="tx1"/>
                </a:solidFill>
                <a:effectLst/>
                <a:latin typeface="+mn-lt"/>
                <a:ea typeface="+mn-ea"/>
                <a:cs typeface="+mn-cs"/>
              </a:rPr>
              <a:t>: Education officials in Arizona, California, and Texas confirmed that </a:t>
            </a:r>
            <a:r>
              <a:rPr lang="en-US" sz="1200" b="1" i="0" u="none" strike="noStrike" kern="1200" dirty="0">
                <a:solidFill>
                  <a:schemeClr val="tx1"/>
                </a:solidFill>
                <a:effectLst/>
                <a:latin typeface="+mn-lt"/>
                <a:ea typeface="+mn-ea"/>
                <a:cs typeface="+mn-cs"/>
                <a:hlinkClick r:id="rId3"/>
              </a:rPr>
              <a:t>their ELL graduation rates</a:t>
            </a:r>
            <a:r>
              <a:rPr lang="en-US" sz="1200" b="0" i="0" kern="1200" dirty="0">
                <a:solidFill>
                  <a:schemeClr val="tx1"/>
                </a:solidFill>
                <a:effectLst/>
                <a:latin typeface="+mn-lt"/>
                <a:ea typeface="+mn-ea"/>
                <a:cs typeface="+mn-cs"/>
              </a:rPr>
              <a:t> exclude those who become proficient in English over the course of their high school years.</a:t>
            </a:r>
            <a:br>
              <a:rPr lang="en-US" dirty="0"/>
            </a:br>
            <a:r>
              <a:rPr lang="en-US" dirty="0"/>
              <a:t>http://www.edweek.org/ew/articles/2009/09/04/03ellgrads.h29.html</a:t>
            </a:r>
          </a:p>
        </p:txBody>
      </p:sp>
      <p:sp>
        <p:nvSpPr>
          <p:cNvPr id="4" name="Slide Number Placeholder 3"/>
          <p:cNvSpPr>
            <a:spLocks noGrp="1"/>
          </p:cNvSpPr>
          <p:nvPr>
            <p:ph type="sldNum" sz="quarter" idx="10"/>
          </p:nvPr>
        </p:nvSpPr>
        <p:spPr/>
        <p:txBody>
          <a:bodyPr/>
          <a:lstStyle/>
          <a:p>
            <a:fld id="{0F24DC94-B05D-4344-9AAA-F6471780373D}" type="slidenum">
              <a:rPr lang="en-US" smtClean="0"/>
              <a:t>12</a:t>
            </a:fld>
            <a:endParaRPr lang="en-US"/>
          </a:p>
        </p:txBody>
      </p:sp>
    </p:spTree>
    <p:extLst>
      <p:ext uri="{BB962C8B-B14F-4D97-AF65-F5344CB8AC3E}">
        <p14:creationId xmlns:p14="http://schemas.microsoft.com/office/powerpoint/2010/main" val="3628604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24DC94-B05D-4344-9AAA-F6471780373D}" type="slidenum">
              <a:rPr lang="en-US" smtClean="0"/>
              <a:t>16</a:t>
            </a:fld>
            <a:endParaRPr lang="en-US"/>
          </a:p>
        </p:txBody>
      </p:sp>
    </p:spTree>
    <p:extLst>
      <p:ext uri="{BB962C8B-B14F-4D97-AF65-F5344CB8AC3E}">
        <p14:creationId xmlns:p14="http://schemas.microsoft.com/office/powerpoint/2010/main" val="1977645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24DC94-B05D-4344-9AAA-F6471780373D}" type="slidenum">
              <a:rPr lang="en-US" smtClean="0"/>
              <a:t>17</a:t>
            </a:fld>
            <a:endParaRPr lang="en-US"/>
          </a:p>
        </p:txBody>
      </p:sp>
    </p:spTree>
    <p:extLst>
      <p:ext uri="{BB962C8B-B14F-4D97-AF65-F5344CB8AC3E}">
        <p14:creationId xmlns:p14="http://schemas.microsoft.com/office/powerpoint/2010/main" val="3271847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638FBB-495B-4E20-B23D-A7D6D2F07DF7}"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4217013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638FBB-495B-4E20-B23D-A7D6D2F07DF7}"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2282979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638FBB-495B-4E20-B23D-A7D6D2F07DF7}"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2871312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638FBB-495B-4E20-B23D-A7D6D2F07DF7}" type="datetimeFigureOut">
              <a:rPr lang="en-US" smtClean="0"/>
              <a:t>5/16/2017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1478246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638FBB-495B-4E20-B23D-A7D6D2F07DF7}" type="datetimeFigureOut">
              <a:rPr lang="en-US" smtClean="0"/>
              <a:t>5/16/2017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1975855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638FBB-495B-4E20-B23D-A7D6D2F07DF7}" type="datetimeFigureOut">
              <a:rPr lang="en-US" smtClean="0"/>
              <a:t>5/16/2017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389259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638FBB-495B-4E20-B23D-A7D6D2F07DF7}" type="datetimeFigureOut">
              <a:rPr lang="en-US" smtClean="0"/>
              <a:t>5/16/2017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4031788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638FBB-495B-4E20-B23D-A7D6D2F07DF7}" type="datetimeFigureOut">
              <a:rPr lang="en-US" smtClean="0"/>
              <a:t>5/16/2017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438629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638FBB-495B-4E20-B23D-A7D6D2F07DF7}" type="datetimeFigureOut">
              <a:rPr lang="en-US" smtClean="0"/>
              <a:t>5/16/2017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32221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638FBB-495B-4E20-B23D-A7D6D2F07DF7}"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115598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638FBB-495B-4E20-B23D-A7D6D2F07DF7}"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1930F-B58A-4726-8FEC-43D3B4DB196B}" type="slidenum">
              <a:rPr lang="en-US" smtClean="0"/>
              <a:t>‹#›</a:t>
            </a:fld>
            <a:endParaRPr lang="en-US"/>
          </a:p>
        </p:txBody>
      </p:sp>
    </p:spTree>
    <p:extLst>
      <p:ext uri="{BB962C8B-B14F-4D97-AF65-F5344CB8AC3E}">
        <p14:creationId xmlns:p14="http://schemas.microsoft.com/office/powerpoint/2010/main" val="662621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38FBB-495B-4E20-B23D-A7D6D2F07DF7}" type="datetimeFigureOut">
              <a:rPr lang="en-US" smtClean="0"/>
              <a:t>5/16/2017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1930F-B58A-4726-8FEC-43D3B4DB196B}" type="slidenum">
              <a:rPr lang="en-US" smtClean="0"/>
              <a:t>‹#›</a:t>
            </a:fld>
            <a:endParaRPr lang="en-US"/>
          </a:p>
        </p:txBody>
      </p:sp>
    </p:spTree>
    <p:extLst>
      <p:ext uri="{BB962C8B-B14F-4D97-AF65-F5344CB8AC3E}">
        <p14:creationId xmlns:p14="http://schemas.microsoft.com/office/powerpoint/2010/main" val="147227651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ormAutofit fontScale="90000"/>
          </a:bodyPr>
          <a:lstStyle/>
          <a:p>
            <a:r>
              <a:rPr lang="en-US" dirty="0"/>
              <a:t>English Learner Policy: </a:t>
            </a:r>
            <a:br>
              <a:rPr lang="en-US" dirty="0"/>
            </a:br>
            <a:r>
              <a:rPr lang="en-US" dirty="0"/>
              <a:t>From No Child Left Behind to the Every Student Succeeds Act</a:t>
            </a:r>
          </a:p>
        </p:txBody>
      </p:sp>
      <p:sp>
        <p:nvSpPr>
          <p:cNvPr id="3" name="Subtitle 2"/>
          <p:cNvSpPr>
            <a:spLocks noGrp="1"/>
          </p:cNvSpPr>
          <p:nvPr>
            <p:ph type="subTitle" idx="1"/>
          </p:nvPr>
        </p:nvSpPr>
        <p:spPr>
          <a:xfrm>
            <a:off x="1524000" y="4049713"/>
            <a:ext cx="9144000" cy="1655762"/>
          </a:xfrm>
        </p:spPr>
        <p:txBody>
          <a:bodyPr/>
          <a:lstStyle/>
          <a:p>
            <a:r>
              <a:rPr lang="en-US" dirty="0"/>
              <a:t>By Alex Gabriel</a:t>
            </a:r>
          </a:p>
        </p:txBody>
      </p:sp>
    </p:spTree>
    <p:extLst>
      <p:ext uri="{BB962C8B-B14F-4D97-AF65-F5344CB8AC3E}">
        <p14:creationId xmlns:p14="http://schemas.microsoft.com/office/powerpoint/2010/main" val="1771331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Focus</a:t>
            </a:r>
          </a:p>
        </p:txBody>
      </p:sp>
      <p:sp>
        <p:nvSpPr>
          <p:cNvPr id="3" name="Content Placeholder 2"/>
          <p:cNvSpPr>
            <a:spLocks noGrp="1"/>
          </p:cNvSpPr>
          <p:nvPr>
            <p:ph idx="1"/>
          </p:nvPr>
        </p:nvSpPr>
        <p:spPr/>
        <p:txBody>
          <a:bodyPr/>
          <a:lstStyle/>
          <a:p>
            <a:r>
              <a:rPr lang="en-US" dirty="0"/>
              <a:t>Key Terms</a:t>
            </a:r>
          </a:p>
          <a:p>
            <a:pPr lvl="1"/>
            <a:r>
              <a:rPr lang="en-US" dirty="0"/>
              <a:t>No Child Left Behind (NCLB)</a:t>
            </a:r>
          </a:p>
          <a:p>
            <a:pPr lvl="1"/>
            <a:r>
              <a:rPr lang="en-US" dirty="0"/>
              <a:t>Every Student Succeeds Act (ESSA)</a:t>
            </a:r>
          </a:p>
          <a:p>
            <a:pPr lvl="1"/>
            <a:r>
              <a:rPr lang="en-US" dirty="0"/>
              <a:t>English Learners (ELs)</a:t>
            </a:r>
          </a:p>
          <a:p>
            <a:endParaRPr lang="en-US" dirty="0"/>
          </a:p>
          <a:p>
            <a:r>
              <a:rPr lang="en-US" dirty="0"/>
              <a:t>Questions</a:t>
            </a:r>
          </a:p>
          <a:p>
            <a:pPr lvl="1"/>
            <a:r>
              <a:rPr lang="en-US" dirty="0"/>
              <a:t>What did ESSA change for federal English learner policies?</a:t>
            </a:r>
          </a:p>
          <a:p>
            <a:pPr lvl="1"/>
            <a:r>
              <a:rPr lang="en-US" dirty="0"/>
              <a:t>What did ESSA change for state English learner policies?</a:t>
            </a:r>
          </a:p>
          <a:p>
            <a:pPr lvl="1"/>
            <a:r>
              <a:rPr lang="en-US" dirty="0"/>
              <a:t>How did the shift of power affect policies for English learners?</a:t>
            </a:r>
          </a:p>
          <a:p>
            <a:pPr lvl="1"/>
            <a:r>
              <a:rPr lang="en-US" dirty="0"/>
              <a:t>What stayed the same?</a:t>
            </a:r>
          </a:p>
          <a:p>
            <a:pPr marL="0" indent="0">
              <a:buNone/>
            </a:pPr>
            <a:endParaRPr lang="en-US" dirty="0"/>
          </a:p>
          <a:p>
            <a:endParaRPr lang="en-US" dirty="0"/>
          </a:p>
        </p:txBody>
      </p:sp>
    </p:spTree>
    <p:extLst>
      <p:ext uri="{BB962C8B-B14F-4D97-AF65-F5344CB8AC3E}">
        <p14:creationId xmlns:p14="http://schemas.microsoft.com/office/powerpoint/2010/main" val="3478068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094" y="167431"/>
            <a:ext cx="10515600" cy="1325563"/>
          </a:xfrm>
        </p:spPr>
        <p:txBody>
          <a:bodyPr/>
          <a:lstStyle/>
          <a:p>
            <a:pPr algn="ctr"/>
            <a:r>
              <a:rPr lang="en-US" dirty="0"/>
              <a:t>Federal Education Law</a:t>
            </a:r>
          </a:p>
        </p:txBody>
      </p:sp>
      <p:grpSp>
        <p:nvGrpSpPr>
          <p:cNvPr id="6" name="Group 5"/>
          <p:cNvGrpSpPr/>
          <p:nvPr/>
        </p:nvGrpSpPr>
        <p:grpSpPr>
          <a:xfrm>
            <a:off x="-305591" y="1383029"/>
            <a:ext cx="6305411" cy="4597083"/>
            <a:chOff x="-518327" y="0"/>
            <a:chExt cx="5574030" cy="4154488"/>
          </a:xfrm>
        </p:grpSpPr>
        <p:sp>
          <p:nvSpPr>
            <p:cNvPr id="7" name="Rectangle 6"/>
            <p:cNvSpPr/>
            <p:nvPr/>
          </p:nvSpPr>
          <p:spPr>
            <a:xfrm>
              <a:off x="3286" y="0"/>
              <a:ext cx="5052417" cy="4154488"/>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9" name="TextBox 8"/>
            <p:cNvSpPr txBox="1"/>
            <p:nvPr/>
          </p:nvSpPr>
          <p:spPr>
            <a:xfrm>
              <a:off x="-518327" y="1661796"/>
              <a:ext cx="5052417"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endParaRPr lang="en-US" sz="2600" kern="1200" dirty="0"/>
            </a:p>
          </p:txBody>
        </p:sp>
      </p:grpSp>
      <p:grpSp>
        <p:nvGrpSpPr>
          <p:cNvPr id="10" name="Group 9"/>
          <p:cNvGrpSpPr/>
          <p:nvPr/>
        </p:nvGrpSpPr>
        <p:grpSpPr>
          <a:xfrm>
            <a:off x="5999821" y="1383029"/>
            <a:ext cx="6390298" cy="4597083"/>
            <a:chOff x="5254512" y="-1"/>
            <a:chExt cx="6286702" cy="4154488"/>
          </a:xfrm>
        </p:grpSpPr>
        <p:sp>
          <p:nvSpPr>
            <p:cNvPr id="11" name="Rectangle 10"/>
            <p:cNvSpPr/>
            <p:nvPr/>
          </p:nvSpPr>
          <p:spPr>
            <a:xfrm>
              <a:off x="5536494" y="-1"/>
              <a:ext cx="5621536" cy="4154488"/>
            </a:xfrm>
            <a:prstGeom prst="rect">
              <a:avLst/>
            </a:prstGeom>
          </p:spPr>
          <p:style>
            <a:lnRef idx="2">
              <a:schemeClr val="accent2">
                <a:hueOff val="6366461"/>
                <a:satOff val="10800"/>
                <a:lumOff val="-392"/>
                <a:alphaOff val="0"/>
              </a:schemeClr>
            </a:lnRef>
            <a:fillRef idx="1">
              <a:schemeClr val="accent2">
                <a:hueOff val="6366461"/>
                <a:satOff val="10800"/>
                <a:lumOff val="-392"/>
                <a:alphaOff val="0"/>
              </a:schemeClr>
            </a:fillRef>
            <a:effectRef idx="0">
              <a:schemeClr val="accent2">
                <a:hueOff val="6366461"/>
                <a:satOff val="10800"/>
                <a:lumOff val="-392"/>
                <a:alphaOff val="0"/>
              </a:schemeClr>
            </a:effectRef>
            <a:fontRef idx="minor">
              <a:schemeClr val="lt1"/>
            </a:fontRef>
          </p:style>
          <p:txBody>
            <a:bodyPr/>
            <a:lstStyle/>
            <a:p>
              <a:endParaRPr lang="en-US" dirty="0"/>
            </a:p>
          </p:txBody>
        </p:sp>
        <p:sp>
          <p:nvSpPr>
            <p:cNvPr id="12" name="TextBox 11"/>
            <p:cNvSpPr txBox="1"/>
            <p:nvPr/>
          </p:nvSpPr>
          <p:spPr>
            <a:xfrm>
              <a:off x="5254512" y="99377"/>
              <a:ext cx="6286702" cy="803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Every Student Succeeds Act (ESSA, 2015)</a:t>
              </a:r>
            </a:p>
            <a:p>
              <a:pPr marL="0" lvl="0" indent="0" algn="l" defTabSz="1155700">
                <a:lnSpc>
                  <a:spcPct val="90000"/>
                </a:lnSpc>
                <a:spcBef>
                  <a:spcPct val="0"/>
                </a:spcBef>
                <a:spcAft>
                  <a:spcPct val="35000"/>
                </a:spcAft>
                <a:buNone/>
              </a:pPr>
              <a:endParaRPr lang="en-US" sz="2500" b="1" kern="12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Multivariate accountability</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State decision making</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Disaggregate by subgroup</a:t>
              </a:r>
            </a:p>
            <a:p>
              <a:pPr lvl="0" algn="l" defTabSz="1155700">
                <a:lnSpc>
                  <a:spcPct val="90000"/>
                </a:lnSpc>
                <a:spcBef>
                  <a:spcPct val="0"/>
                </a:spcBef>
                <a:spcAft>
                  <a:spcPct val="35000"/>
                </a:spcAft>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p:txBody>
        </p:sp>
      </p:grpSp>
      <p:sp>
        <p:nvSpPr>
          <p:cNvPr id="13" name="TextBox 12"/>
          <p:cNvSpPr txBox="1"/>
          <p:nvPr/>
        </p:nvSpPr>
        <p:spPr>
          <a:xfrm>
            <a:off x="85148" y="1492994"/>
            <a:ext cx="6201302" cy="44871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No Child Left Behind (NCLB, 2001)</a:t>
            </a:r>
          </a:p>
          <a:p>
            <a:pPr marL="0" lvl="0" indent="0" algn="l" defTabSz="1155700">
              <a:lnSpc>
                <a:spcPct val="90000"/>
              </a:lnSpc>
              <a:spcBef>
                <a:spcPct val="0"/>
              </a:spcBef>
              <a:spcAft>
                <a:spcPct val="35000"/>
              </a:spcAft>
              <a:buNone/>
            </a:pPr>
            <a:endParaRPr lang="en-US" sz="2500" b="1" kern="12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High stakes, t</a:t>
            </a:r>
            <a:r>
              <a:rPr lang="en-US" sz="2500" kern="1200" dirty="0"/>
              <a:t>est-based accountability</a:t>
            </a:r>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Federal decision making</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Disaggregate by subgroup</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p:txBody>
      </p:sp>
    </p:spTree>
    <p:extLst>
      <p:ext uri="{BB962C8B-B14F-4D97-AF65-F5344CB8AC3E}">
        <p14:creationId xmlns:p14="http://schemas.microsoft.com/office/powerpoint/2010/main" val="2880317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094" y="167431"/>
            <a:ext cx="10515600" cy="1325563"/>
          </a:xfrm>
        </p:spPr>
        <p:txBody>
          <a:bodyPr/>
          <a:lstStyle/>
          <a:p>
            <a:pPr algn="ctr"/>
            <a:r>
              <a:rPr lang="en-US" dirty="0"/>
              <a:t>Title I: Assessment and Accountability</a:t>
            </a:r>
          </a:p>
        </p:txBody>
      </p:sp>
      <p:grpSp>
        <p:nvGrpSpPr>
          <p:cNvPr id="6" name="Group 5"/>
          <p:cNvGrpSpPr/>
          <p:nvPr/>
        </p:nvGrpSpPr>
        <p:grpSpPr>
          <a:xfrm>
            <a:off x="-305591" y="1383029"/>
            <a:ext cx="6305411" cy="4597083"/>
            <a:chOff x="-518327" y="0"/>
            <a:chExt cx="5574030" cy="4154488"/>
          </a:xfrm>
        </p:grpSpPr>
        <p:sp>
          <p:nvSpPr>
            <p:cNvPr id="7" name="Rectangle 6"/>
            <p:cNvSpPr/>
            <p:nvPr/>
          </p:nvSpPr>
          <p:spPr>
            <a:xfrm>
              <a:off x="3286" y="0"/>
              <a:ext cx="5052417" cy="4154488"/>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9" name="TextBox 8"/>
            <p:cNvSpPr txBox="1"/>
            <p:nvPr/>
          </p:nvSpPr>
          <p:spPr>
            <a:xfrm>
              <a:off x="-518327" y="1661796"/>
              <a:ext cx="5052417"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endParaRPr lang="en-US" sz="2600" kern="1200" dirty="0"/>
            </a:p>
          </p:txBody>
        </p:sp>
      </p:grpSp>
      <p:grpSp>
        <p:nvGrpSpPr>
          <p:cNvPr id="10" name="Group 9"/>
          <p:cNvGrpSpPr/>
          <p:nvPr/>
        </p:nvGrpSpPr>
        <p:grpSpPr>
          <a:xfrm>
            <a:off x="5999821" y="1383029"/>
            <a:ext cx="6390298" cy="4597083"/>
            <a:chOff x="5254512" y="-1"/>
            <a:chExt cx="6286702" cy="4154488"/>
          </a:xfrm>
        </p:grpSpPr>
        <p:sp>
          <p:nvSpPr>
            <p:cNvPr id="11" name="Rectangle 10"/>
            <p:cNvSpPr/>
            <p:nvPr/>
          </p:nvSpPr>
          <p:spPr>
            <a:xfrm>
              <a:off x="5536494" y="-1"/>
              <a:ext cx="5621536" cy="4154488"/>
            </a:xfrm>
            <a:prstGeom prst="rect">
              <a:avLst/>
            </a:prstGeom>
          </p:spPr>
          <p:style>
            <a:lnRef idx="2">
              <a:schemeClr val="accent2">
                <a:hueOff val="6366461"/>
                <a:satOff val="10800"/>
                <a:lumOff val="-392"/>
                <a:alphaOff val="0"/>
              </a:schemeClr>
            </a:lnRef>
            <a:fillRef idx="1">
              <a:schemeClr val="accent2">
                <a:hueOff val="6366461"/>
                <a:satOff val="10800"/>
                <a:lumOff val="-392"/>
                <a:alphaOff val="0"/>
              </a:schemeClr>
            </a:fillRef>
            <a:effectRef idx="0">
              <a:schemeClr val="accent2">
                <a:hueOff val="6366461"/>
                <a:satOff val="10800"/>
                <a:lumOff val="-392"/>
                <a:alphaOff val="0"/>
              </a:schemeClr>
            </a:effectRef>
            <a:fontRef idx="minor">
              <a:schemeClr val="lt1"/>
            </a:fontRef>
          </p:style>
          <p:txBody>
            <a:bodyPr/>
            <a:lstStyle/>
            <a:p>
              <a:endParaRPr lang="en-US" dirty="0"/>
            </a:p>
          </p:txBody>
        </p:sp>
        <p:sp>
          <p:nvSpPr>
            <p:cNvPr id="12" name="TextBox 11"/>
            <p:cNvSpPr txBox="1"/>
            <p:nvPr/>
          </p:nvSpPr>
          <p:spPr>
            <a:xfrm>
              <a:off x="5254512" y="99377"/>
              <a:ext cx="6286702" cy="803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Every Student Succeeds Act (ESSA, 2015)</a:t>
              </a:r>
            </a:p>
            <a:p>
              <a:pPr marL="342900" lvl="0" indent="-342900" algn="l" defTabSz="1155700">
                <a:lnSpc>
                  <a:spcPct val="90000"/>
                </a:lnSpc>
                <a:spcBef>
                  <a:spcPct val="0"/>
                </a:spcBef>
                <a:spcAft>
                  <a:spcPct val="35000"/>
                </a:spcAft>
                <a:buFont typeface="Arial" panose="020B0604020202020204" pitchFamily="34" charset="0"/>
                <a:buChar char="•"/>
              </a:pPr>
              <a:r>
                <a:rPr lang="en-US" sz="2400" dirty="0"/>
                <a:t>Multivariate Accountability</a:t>
              </a:r>
            </a:p>
            <a:p>
              <a:pPr marL="800100" lvl="1" indent="-342900" defTabSz="1155700">
                <a:lnSpc>
                  <a:spcPct val="90000"/>
                </a:lnSpc>
                <a:spcBef>
                  <a:spcPct val="0"/>
                </a:spcBef>
                <a:spcAft>
                  <a:spcPct val="35000"/>
                </a:spcAft>
                <a:buFont typeface="Arial" panose="020B0604020202020204" pitchFamily="34" charset="0"/>
                <a:buChar char="•"/>
              </a:pPr>
              <a:r>
                <a:rPr lang="en-US" sz="2400" dirty="0"/>
                <a:t>Test-based reading and math</a:t>
              </a:r>
            </a:p>
            <a:p>
              <a:pPr marL="800100" lvl="1" indent="-342900" defTabSz="1155700">
                <a:lnSpc>
                  <a:spcPct val="90000"/>
                </a:lnSpc>
                <a:spcBef>
                  <a:spcPct val="0"/>
                </a:spcBef>
                <a:spcAft>
                  <a:spcPct val="35000"/>
                </a:spcAft>
                <a:buFont typeface="Arial" panose="020B0604020202020204" pitchFamily="34" charset="0"/>
                <a:buChar char="•"/>
              </a:pPr>
              <a:r>
                <a:rPr lang="en-US" sz="2400" dirty="0"/>
                <a:t>Graduation/ Attendance</a:t>
              </a:r>
            </a:p>
            <a:p>
              <a:pPr marL="800100" lvl="1" indent="-342900" defTabSz="1155700">
                <a:lnSpc>
                  <a:spcPct val="90000"/>
                </a:lnSpc>
                <a:spcBef>
                  <a:spcPct val="0"/>
                </a:spcBef>
                <a:spcAft>
                  <a:spcPct val="35000"/>
                </a:spcAft>
                <a:buFont typeface="Arial" panose="020B0604020202020204" pitchFamily="34" charset="0"/>
                <a:buChar char="•"/>
              </a:pPr>
              <a:r>
                <a:rPr lang="en-US" sz="2400" dirty="0"/>
                <a:t>Test-based ELP</a:t>
              </a:r>
            </a:p>
            <a:p>
              <a:pPr marL="800100" lvl="1" indent="-342900" defTabSz="1155700">
                <a:lnSpc>
                  <a:spcPct val="90000"/>
                </a:lnSpc>
                <a:spcBef>
                  <a:spcPct val="0"/>
                </a:spcBef>
                <a:spcAft>
                  <a:spcPct val="35000"/>
                </a:spcAft>
                <a:buFont typeface="Arial" panose="020B0604020202020204" pitchFamily="34" charset="0"/>
                <a:buChar char="•"/>
              </a:pPr>
              <a:r>
                <a:rPr lang="en-US" sz="2400" dirty="0"/>
                <a:t>School quality indicator</a:t>
              </a:r>
            </a:p>
            <a:p>
              <a:pPr marL="800100" lvl="1" indent="-342900" defTabSz="1155700">
                <a:lnSpc>
                  <a:spcPct val="90000"/>
                </a:lnSpc>
                <a:spcBef>
                  <a:spcPct val="0"/>
                </a:spcBef>
                <a:spcAft>
                  <a:spcPct val="35000"/>
                </a:spcAft>
                <a:buFont typeface="Arial" panose="020B0604020202020204" pitchFamily="34" charset="0"/>
                <a:buChar char="•"/>
              </a:pPr>
              <a:r>
                <a:rPr lang="en-US" sz="2400" dirty="0"/>
                <a:t>Growth and Proficiency</a:t>
              </a:r>
            </a:p>
            <a:p>
              <a:pPr marL="342900" lvl="0" indent="-342900" algn="l" defTabSz="1155700">
                <a:lnSpc>
                  <a:spcPct val="90000"/>
                </a:lnSpc>
                <a:spcBef>
                  <a:spcPct val="0"/>
                </a:spcBef>
                <a:spcAft>
                  <a:spcPct val="35000"/>
                </a:spcAft>
                <a:buFont typeface="Arial" panose="020B0604020202020204" pitchFamily="34" charset="0"/>
                <a:buChar char="•"/>
              </a:pPr>
              <a:endParaRPr lang="en-US" sz="2400" dirty="0"/>
            </a:p>
            <a:p>
              <a:pPr marL="342900" lvl="0" indent="-342900" algn="l" defTabSz="1155700">
                <a:lnSpc>
                  <a:spcPct val="90000"/>
                </a:lnSpc>
                <a:spcBef>
                  <a:spcPct val="0"/>
                </a:spcBef>
                <a:spcAft>
                  <a:spcPct val="35000"/>
                </a:spcAft>
                <a:buFont typeface="Arial" panose="020B0604020202020204" pitchFamily="34" charset="0"/>
                <a:buChar char="•"/>
              </a:pPr>
              <a:r>
                <a:rPr lang="en-US" sz="2400" dirty="0"/>
                <a:t>Count former ELs for up to 4 years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p:txBody>
        </p:sp>
      </p:grpSp>
      <p:sp>
        <p:nvSpPr>
          <p:cNvPr id="13" name="TextBox 12"/>
          <p:cNvSpPr txBox="1"/>
          <p:nvPr/>
        </p:nvSpPr>
        <p:spPr>
          <a:xfrm>
            <a:off x="85148" y="1492994"/>
            <a:ext cx="5811804"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No Child Left Behind (NCLB, 2001)</a:t>
            </a:r>
          </a:p>
          <a:p>
            <a:pPr marL="342900" lvl="0" indent="-342900" algn="l" defTabSz="1155700">
              <a:lnSpc>
                <a:spcPct val="90000"/>
              </a:lnSpc>
              <a:spcBef>
                <a:spcPct val="0"/>
              </a:spcBef>
              <a:spcAft>
                <a:spcPct val="35000"/>
              </a:spcAft>
              <a:buFont typeface="Arial" panose="020B0604020202020204" pitchFamily="34" charset="0"/>
              <a:buChar char="•"/>
            </a:pPr>
            <a:r>
              <a:rPr lang="en-US" sz="2400" kern="1200" dirty="0"/>
              <a:t>Test-based Accountability</a:t>
            </a:r>
          </a:p>
          <a:p>
            <a:pPr marL="800100" lvl="1" indent="-342900" defTabSz="1155700">
              <a:lnSpc>
                <a:spcPct val="90000"/>
              </a:lnSpc>
              <a:spcBef>
                <a:spcPct val="0"/>
              </a:spcBef>
              <a:spcAft>
                <a:spcPct val="35000"/>
              </a:spcAft>
              <a:buFont typeface="Arial" panose="020B0604020202020204" pitchFamily="34" charset="0"/>
              <a:buChar char="•"/>
            </a:pPr>
            <a:r>
              <a:rPr lang="en-US" sz="2400" dirty="0"/>
              <a:t>Reading and Math test – 100%</a:t>
            </a:r>
          </a:p>
          <a:p>
            <a:pPr marL="800100" lvl="1" indent="-342900" defTabSz="1155700">
              <a:lnSpc>
                <a:spcPct val="90000"/>
              </a:lnSpc>
              <a:spcBef>
                <a:spcPct val="0"/>
              </a:spcBef>
              <a:spcAft>
                <a:spcPct val="35000"/>
              </a:spcAft>
              <a:buFont typeface="Arial" panose="020B0604020202020204" pitchFamily="34" charset="0"/>
              <a:buChar char="•"/>
            </a:pPr>
            <a:r>
              <a:rPr lang="en-US" sz="2400" dirty="0"/>
              <a:t>Graduation/ Attendance – 100%</a:t>
            </a:r>
          </a:p>
          <a:p>
            <a:pPr marL="342900" lvl="0" indent="-342900" algn="l" defTabSz="1155700">
              <a:lnSpc>
                <a:spcPct val="90000"/>
              </a:lnSpc>
              <a:spcBef>
                <a:spcPct val="0"/>
              </a:spcBef>
              <a:spcAft>
                <a:spcPct val="35000"/>
              </a:spcAft>
              <a:buFont typeface="Arial" panose="020B0604020202020204" pitchFamily="34" charset="0"/>
              <a:buChar char="•"/>
            </a:pPr>
            <a:endParaRPr lang="en-US" sz="2400" dirty="0"/>
          </a:p>
          <a:p>
            <a:pPr marL="342900" lvl="0" indent="-342900" algn="l" defTabSz="1155700">
              <a:lnSpc>
                <a:spcPct val="90000"/>
              </a:lnSpc>
              <a:spcBef>
                <a:spcPct val="0"/>
              </a:spcBef>
              <a:spcAft>
                <a:spcPct val="35000"/>
              </a:spcAft>
              <a:buFont typeface="Arial" panose="020B0604020202020204" pitchFamily="34" charset="0"/>
              <a:buChar char="•"/>
            </a:pPr>
            <a:r>
              <a:rPr lang="en-US" sz="2400" dirty="0"/>
              <a:t>AYP/AMO for ELs</a:t>
            </a:r>
          </a:p>
          <a:p>
            <a:pPr lvl="0" algn="l" defTabSz="1155700">
              <a:lnSpc>
                <a:spcPct val="90000"/>
              </a:lnSpc>
              <a:spcBef>
                <a:spcPct val="0"/>
              </a:spcBef>
              <a:spcAft>
                <a:spcPct val="35000"/>
              </a:spcAft>
            </a:pPr>
            <a:endParaRPr lang="en-US" sz="2400" dirty="0"/>
          </a:p>
          <a:p>
            <a:pPr marL="342900" lvl="0" indent="-342900" algn="l" defTabSz="1155700">
              <a:lnSpc>
                <a:spcPct val="90000"/>
              </a:lnSpc>
              <a:spcBef>
                <a:spcPct val="0"/>
              </a:spcBef>
              <a:spcAft>
                <a:spcPct val="35000"/>
              </a:spcAft>
              <a:buFont typeface="Arial" panose="020B0604020202020204" pitchFamily="34" charset="0"/>
              <a:buChar char="•"/>
            </a:pPr>
            <a:r>
              <a:rPr lang="en-US" sz="2400" dirty="0"/>
              <a:t>Count former ELs in accountability for up to 2 years</a:t>
            </a:r>
          </a:p>
          <a:p>
            <a:pPr lvl="0" algn="l" defTabSz="1155700">
              <a:lnSpc>
                <a:spcPct val="90000"/>
              </a:lnSpc>
              <a:spcBef>
                <a:spcPct val="0"/>
              </a:spcBef>
              <a:spcAft>
                <a:spcPct val="35000"/>
              </a:spcAft>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kern="1200" dirty="0"/>
              <a:t>&amp;</a:t>
            </a:r>
          </a:p>
        </p:txBody>
      </p:sp>
    </p:spTree>
    <p:extLst>
      <p:ext uri="{BB962C8B-B14F-4D97-AF65-F5344CB8AC3E}">
        <p14:creationId xmlns:p14="http://schemas.microsoft.com/office/powerpoint/2010/main" val="3665248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094" y="167431"/>
            <a:ext cx="10515600" cy="1325563"/>
          </a:xfrm>
        </p:spPr>
        <p:txBody>
          <a:bodyPr/>
          <a:lstStyle/>
          <a:p>
            <a:pPr algn="ctr"/>
            <a:r>
              <a:rPr lang="en-US" dirty="0"/>
              <a:t>Title II: Principal and Teacher Development</a:t>
            </a:r>
          </a:p>
        </p:txBody>
      </p:sp>
      <p:grpSp>
        <p:nvGrpSpPr>
          <p:cNvPr id="6" name="Group 5"/>
          <p:cNvGrpSpPr/>
          <p:nvPr/>
        </p:nvGrpSpPr>
        <p:grpSpPr>
          <a:xfrm>
            <a:off x="-305591" y="1383029"/>
            <a:ext cx="6305411" cy="4597083"/>
            <a:chOff x="-518327" y="0"/>
            <a:chExt cx="5574030" cy="4154488"/>
          </a:xfrm>
        </p:grpSpPr>
        <p:sp>
          <p:nvSpPr>
            <p:cNvPr id="7" name="Rectangle 6"/>
            <p:cNvSpPr/>
            <p:nvPr/>
          </p:nvSpPr>
          <p:spPr>
            <a:xfrm>
              <a:off x="3286" y="0"/>
              <a:ext cx="5052417" cy="4154488"/>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9" name="TextBox 8"/>
            <p:cNvSpPr txBox="1"/>
            <p:nvPr/>
          </p:nvSpPr>
          <p:spPr>
            <a:xfrm>
              <a:off x="-518327" y="1661796"/>
              <a:ext cx="5052417"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endParaRPr lang="en-US" sz="2600" kern="1200" dirty="0"/>
            </a:p>
          </p:txBody>
        </p:sp>
      </p:grpSp>
      <p:grpSp>
        <p:nvGrpSpPr>
          <p:cNvPr id="10" name="Group 9"/>
          <p:cNvGrpSpPr/>
          <p:nvPr/>
        </p:nvGrpSpPr>
        <p:grpSpPr>
          <a:xfrm>
            <a:off x="5999821" y="1383029"/>
            <a:ext cx="6390298" cy="4597083"/>
            <a:chOff x="5254512" y="-1"/>
            <a:chExt cx="6286702" cy="4154488"/>
          </a:xfrm>
        </p:grpSpPr>
        <p:sp>
          <p:nvSpPr>
            <p:cNvPr id="11" name="Rectangle 10"/>
            <p:cNvSpPr/>
            <p:nvPr/>
          </p:nvSpPr>
          <p:spPr>
            <a:xfrm>
              <a:off x="5536494" y="-1"/>
              <a:ext cx="5621536" cy="4154488"/>
            </a:xfrm>
            <a:prstGeom prst="rect">
              <a:avLst/>
            </a:prstGeom>
          </p:spPr>
          <p:style>
            <a:lnRef idx="2">
              <a:schemeClr val="accent2">
                <a:hueOff val="6366461"/>
                <a:satOff val="10800"/>
                <a:lumOff val="-392"/>
                <a:alphaOff val="0"/>
              </a:schemeClr>
            </a:lnRef>
            <a:fillRef idx="1">
              <a:schemeClr val="accent2">
                <a:hueOff val="6366461"/>
                <a:satOff val="10800"/>
                <a:lumOff val="-392"/>
                <a:alphaOff val="0"/>
              </a:schemeClr>
            </a:fillRef>
            <a:effectRef idx="0">
              <a:schemeClr val="accent2">
                <a:hueOff val="6366461"/>
                <a:satOff val="10800"/>
                <a:lumOff val="-392"/>
                <a:alphaOff val="0"/>
              </a:schemeClr>
            </a:effectRef>
            <a:fontRef idx="minor">
              <a:schemeClr val="lt1"/>
            </a:fontRef>
          </p:style>
          <p:txBody>
            <a:bodyPr/>
            <a:lstStyle/>
            <a:p>
              <a:endParaRPr lang="en-US" dirty="0"/>
            </a:p>
          </p:txBody>
        </p:sp>
        <p:sp>
          <p:nvSpPr>
            <p:cNvPr id="12" name="TextBox 11"/>
            <p:cNvSpPr txBox="1"/>
            <p:nvPr/>
          </p:nvSpPr>
          <p:spPr>
            <a:xfrm>
              <a:off x="5254512" y="99377"/>
              <a:ext cx="6286702" cy="803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Every Student Succeeds Act (ESSA, 2015)</a:t>
              </a:r>
            </a:p>
            <a:p>
              <a:pPr marL="342900" lvl="0" indent="-342900" algn="l" defTabSz="1155700">
                <a:lnSpc>
                  <a:spcPct val="90000"/>
                </a:lnSpc>
                <a:spcBef>
                  <a:spcPct val="0"/>
                </a:spcBef>
                <a:spcAft>
                  <a:spcPct val="35000"/>
                </a:spcAft>
                <a:buFont typeface="Arial" panose="020B0604020202020204" pitchFamily="34" charset="0"/>
                <a:buChar char="•"/>
              </a:pPr>
              <a:r>
                <a:rPr lang="en-US" sz="2500" dirty="0"/>
                <a:t>PD grants to serve most in need students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err="1"/>
                <a:t>Subgrants</a:t>
              </a:r>
              <a:r>
                <a:rPr lang="en-US" sz="2500" dirty="0"/>
                <a:t> for PD for subgroups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err="1"/>
                <a:t>Subgrants</a:t>
              </a:r>
              <a:r>
                <a:rPr lang="en-US" sz="2500" dirty="0"/>
                <a:t> for certifications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Universal Design for Learning</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p:txBody>
        </p:sp>
      </p:grpSp>
      <p:sp>
        <p:nvSpPr>
          <p:cNvPr id="13" name="TextBox 12"/>
          <p:cNvSpPr txBox="1"/>
          <p:nvPr/>
        </p:nvSpPr>
        <p:spPr>
          <a:xfrm>
            <a:off x="85148" y="1492994"/>
            <a:ext cx="5914672"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No Child Left Behind (NCLB, 2001)</a:t>
            </a:r>
          </a:p>
          <a:p>
            <a:pPr marL="342900" lvl="0" indent="-342900" algn="l" defTabSz="1155700">
              <a:lnSpc>
                <a:spcPct val="90000"/>
              </a:lnSpc>
              <a:spcBef>
                <a:spcPct val="0"/>
              </a:spcBef>
              <a:spcAft>
                <a:spcPct val="35000"/>
              </a:spcAft>
              <a:buFont typeface="Arial" panose="020B0604020202020204" pitchFamily="34" charset="0"/>
              <a:buChar char="•"/>
            </a:pPr>
            <a:r>
              <a:rPr lang="en-US" sz="2500" dirty="0"/>
              <a:t>PD grants to serve most in need students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err="1"/>
              <a:t>Subgrants</a:t>
            </a:r>
            <a:r>
              <a:rPr lang="en-US" sz="2500" dirty="0"/>
              <a:t> for PD for subgroups</a:t>
            </a:r>
          </a:p>
          <a:p>
            <a:pPr lvl="0" algn="l" defTabSz="1155700">
              <a:lnSpc>
                <a:spcPct val="90000"/>
              </a:lnSpc>
              <a:spcBef>
                <a:spcPct val="0"/>
              </a:spcBef>
              <a:spcAft>
                <a:spcPct val="35000"/>
              </a:spcAft>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p:txBody>
      </p:sp>
    </p:spTree>
    <p:extLst>
      <p:ext uri="{BB962C8B-B14F-4D97-AF65-F5344CB8AC3E}">
        <p14:creationId xmlns:p14="http://schemas.microsoft.com/office/powerpoint/2010/main" val="2829294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094" y="167431"/>
            <a:ext cx="11258956" cy="1325563"/>
          </a:xfrm>
        </p:spPr>
        <p:txBody>
          <a:bodyPr/>
          <a:lstStyle/>
          <a:p>
            <a:pPr algn="ctr"/>
            <a:r>
              <a:rPr lang="en-US" dirty="0"/>
              <a:t>Title III: English Learner and Immigrant Education</a:t>
            </a:r>
          </a:p>
        </p:txBody>
      </p:sp>
      <p:grpSp>
        <p:nvGrpSpPr>
          <p:cNvPr id="6" name="Group 5"/>
          <p:cNvGrpSpPr/>
          <p:nvPr/>
        </p:nvGrpSpPr>
        <p:grpSpPr>
          <a:xfrm>
            <a:off x="-305591" y="1383029"/>
            <a:ext cx="6305411" cy="4597083"/>
            <a:chOff x="-518327" y="0"/>
            <a:chExt cx="5574030" cy="4154488"/>
          </a:xfrm>
        </p:grpSpPr>
        <p:sp>
          <p:nvSpPr>
            <p:cNvPr id="7" name="Rectangle 6"/>
            <p:cNvSpPr/>
            <p:nvPr/>
          </p:nvSpPr>
          <p:spPr>
            <a:xfrm>
              <a:off x="3286" y="0"/>
              <a:ext cx="5052417" cy="4154488"/>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9" name="TextBox 8"/>
            <p:cNvSpPr txBox="1"/>
            <p:nvPr/>
          </p:nvSpPr>
          <p:spPr>
            <a:xfrm>
              <a:off x="-518327" y="1661796"/>
              <a:ext cx="5052417"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endParaRPr lang="en-US" sz="2600" kern="1200" dirty="0"/>
            </a:p>
          </p:txBody>
        </p:sp>
      </p:grpSp>
      <p:grpSp>
        <p:nvGrpSpPr>
          <p:cNvPr id="10" name="Group 9"/>
          <p:cNvGrpSpPr/>
          <p:nvPr/>
        </p:nvGrpSpPr>
        <p:grpSpPr>
          <a:xfrm>
            <a:off x="5999821" y="1383029"/>
            <a:ext cx="6390298" cy="4597083"/>
            <a:chOff x="5254512" y="-1"/>
            <a:chExt cx="6286702" cy="4154488"/>
          </a:xfrm>
        </p:grpSpPr>
        <p:sp>
          <p:nvSpPr>
            <p:cNvPr id="11" name="Rectangle 10"/>
            <p:cNvSpPr/>
            <p:nvPr/>
          </p:nvSpPr>
          <p:spPr>
            <a:xfrm>
              <a:off x="5536494" y="-1"/>
              <a:ext cx="5621536" cy="4154488"/>
            </a:xfrm>
            <a:prstGeom prst="rect">
              <a:avLst/>
            </a:prstGeom>
          </p:spPr>
          <p:style>
            <a:lnRef idx="2">
              <a:schemeClr val="accent2">
                <a:hueOff val="6366461"/>
                <a:satOff val="10800"/>
                <a:lumOff val="-392"/>
                <a:alphaOff val="0"/>
              </a:schemeClr>
            </a:lnRef>
            <a:fillRef idx="1">
              <a:schemeClr val="accent2">
                <a:hueOff val="6366461"/>
                <a:satOff val="10800"/>
                <a:lumOff val="-392"/>
                <a:alphaOff val="0"/>
              </a:schemeClr>
            </a:fillRef>
            <a:effectRef idx="0">
              <a:schemeClr val="accent2">
                <a:hueOff val="6366461"/>
                <a:satOff val="10800"/>
                <a:lumOff val="-392"/>
                <a:alphaOff val="0"/>
              </a:schemeClr>
            </a:effectRef>
            <a:fontRef idx="minor">
              <a:schemeClr val="lt1"/>
            </a:fontRef>
          </p:style>
          <p:txBody>
            <a:bodyPr/>
            <a:lstStyle/>
            <a:p>
              <a:endParaRPr lang="en-US" dirty="0"/>
            </a:p>
          </p:txBody>
        </p:sp>
        <p:sp>
          <p:nvSpPr>
            <p:cNvPr id="12" name="TextBox 11"/>
            <p:cNvSpPr txBox="1"/>
            <p:nvPr/>
          </p:nvSpPr>
          <p:spPr>
            <a:xfrm>
              <a:off x="5254512" y="99377"/>
              <a:ext cx="6286702" cy="803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Every Student Succeeds Act (ESSA, 2015)</a:t>
              </a:r>
            </a:p>
            <a:p>
              <a:pPr marL="342900" lvl="0" indent="-342900" algn="l" defTabSz="1155700">
                <a:lnSpc>
                  <a:spcPct val="90000"/>
                </a:lnSpc>
                <a:spcBef>
                  <a:spcPct val="0"/>
                </a:spcBef>
                <a:spcAft>
                  <a:spcPct val="35000"/>
                </a:spcAft>
                <a:buFont typeface="Arial" panose="020B0604020202020204" pitchFamily="34" charset="0"/>
                <a:buChar char="•"/>
              </a:pPr>
              <a:r>
                <a:rPr lang="en-US" sz="2500" dirty="0"/>
                <a:t>SEAs standardize entry/exit policies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Parental Engagement</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Engagement of LEAs and stakeholders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kern="1200" dirty="0"/>
            </a:p>
          </p:txBody>
        </p:sp>
      </p:grpSp>
      <p:sp>
        <p:nvSpPr>
          <p:cNvPr id="13" name="TextBox 12"/>
          <p:cNvSpPr txBox="1"/>
          <p:nvPr/>
        </p:nvSpPr>
        <p:spPr>
          <a:xfrm>
            <a:off x="85148" y="1492994"/>
            <a:ext cx="6201302" cy="24926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9067" tIns="0" rIns="499067" bIns="330200" numCol="1" spcCol="1270" anchor="t" anchorCtr="0">
            <a:noAutofit/>
          </a:bodyPr>
          <a:lstStyle/>
          <a:p>
            <a:pPr marL="0" lvl="0" indent="0" algn="l" defTabSz="1155700">
              <a:lnSpc>
                <a:spcPct val="90000"/>
              </a:lnSpc>
              <a:spcBef>
                <a:spcPct val="0"/>
              </a:spcBef>
              <a:spcAft>
                <a:spcPct val="35000"/>
              </a:spcAft>
              <a:buNone/>
            </a:pPr>
            <a:r>
              <a:rPr lang="en-US" sz="2500" b="1" kern="1200" dirty="0"/>
              <a:t>No Child Left Behind (NCLB, 2001)</a:t>
            </a:r>
          </a:p>
          <a:p>
            <a:pPr marL="342900" lvl="0" indent="-342900" algn="l" defTabSz="1155700">
              <a:lnSpc>
                <a:spcPct val="90000"/>
              </a:lnSpc>
              <a:spcBef>
                <a:spcPct val="0"/>
              </a:spcBef>
              <a:spcAft>
                <a:spcPct val="35000"/>
              </a:spcAft>
              <a:buFont typeface="Arial" panose="020B0604020202020204" pitchFamily="34" charset="0"/>
              <a:buChar char="•"/>
            </a:pPr>
            <a:r>
              <a:rPr lang="en-US" sz="2500" kern="1200" dirty="0"/>
              <a:t>Schools determine entry/exit policies</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Parental Engagement</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dirty="0"/>
              <a:t>SEA/ LEA accountability for ELP</a:t>
            </a:r>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endParaRPr lang="en-US" sz="2500" dirty="0"/>
          </a:p>
          <a:p>
            <a:pPr marL="342900" lvl="0" indent="-342900" algn="l" defTabSz="1155700">
              <a:lnSpc>
                <a:spcPct val="90000"/>
              </a:lnSpc>
              <a:spcBef>
                <a:spcPct val="0"/>
              </a:spcBef>
              <a:spcAft>
                <a:spcPct val="35000"/>
              </a:spcAft>
              <a:buFont typeface="Arial" panose="020B0604020202020204" pitchFamily="34" charset="0"/>
              <a:buChar char="•"/>
            </a:pPr>
            <a:r>
              <a:rPr lang="en-US" sz="2500" kern="1200" dirty="0"/>
              <a:t> </a:t>
            </a:r>
          </a:p>
        </p:txBody>
      </p:sp>
    </p:spTree>
    <p:extLst>
      <p:ext uri="{BB962C8B-B14F-4D97-AF65-F5344CB8AC3E}">
        <p14:creationId xmlns:p14="http://schemas.microsoft.com/office/powerpoint/2010/main" val="1467538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p:cNvPr>
          <p:cNvGraphicFramePr/>
          <p:nvPr>
            <p:extLst>
              <p:ext uri="{D42A27DB-BD31-4B8C-83A1-F6EECF244321}">
                <p14:modId xmlns:p14="http://schemas.microsoft.com/office/powerpoint/2010/main" val="2557746035"/>
              </p:ext>
            </p:extLst>
          </p:nvPr>
        </p:nvGraphicFramePr>
        <p:xfrm>
          <a:off x="392430" y="407670"/>
          <a:ext cx="11346180" cy="63017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9634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51838EA-ECA2-47D1-95E5-4D67D6C18F63}"/>
              </a:ext>
            </a:extLst>
          </p:cNvPr>
          <p:cNvGraphicFramePr>
            <a:graphicFrameLocks/>
          </p:cNvGraphicFramePr>
          <p:nvPr>
            <p:extLst>
              <p:ext uri="{D42A27DB-BD31-4B8C-83A1-F6EECF244321}">
                <p14:modId xmlns:p14="http://schemas.microsoft.com/office/powerpoint/2010/main" val="3091141582"/>
              </p:ext>
            </p:extLst>
          </p:nvPr>
        </p:nvGraphicFramePr>
        <p:xfrm>
          <a:off x="491490" y="377190"/>
          <a:ext cx="11121389" cy="59347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5860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p:cNvPr>
          <p:cNvGraphicFramePr>
            <a:graphicFrameLocks/>
          </p:cNvGraphicFramePr>
          <p:nvPr>
            <p:extLst>
              <p:ext uri="{D42A27DB-BD31-4B8C-83A1-F6EECF244321}">
                <p14:modId xmlns:p14="http://schemas.microsoft.com/office/powerpoint/2010/main" val="2791227421"/>
              </p:ext>
            </p:extLst>
          </p:nvPr>
        </p:nvGraphicFramePr>
        <p:xfrm>
          <a:off x="491490" y="377190"/>
          <a:ext cx="11121389" cy="593470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981200" y="3021378"/>
            <a:ext cx="2441944" cy="738664"/>
          </a:xfrm>
          <a:prstGeom prst="rect">
            <a:avLst/>
          </a:prstGeom>
          <a:noFill/>
        </p:spPr>
        <p:txBody>
          <a:bodyPr wrap="square" rtlCol="0">
            <a:spAutoFit/>
          </a:bodyPr>
          <a:lstStyle/>
          <a:p>
            <a:r>
              <a:rPr lang="en-US" sz="1400" dirty="0"/>
              <a:t>Implemented standardized statewide assessment for ELs</a:t>
            </a:r>
          </a:p>
          <a:p>
            <a:r>
              <a:rPr lang="en-US" sz="1400" dirty="0"/>
              <a:t>(modified SELP)</a:t>
            </a:r>
          </a:p>
        </p:txBody>
      </p:sp>
    </p:spTree>
    <p:extLst>
      <p:ext uri="{BB962C8B-B14F-4D97-AF65-F5344CB8AC3E}">
        <p14:creationId xmlns:p14="http://schemas.microsoft.com/office/powerpoint/2010/main" val="795421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73044842"/>
              </p:ext>
            </p:extLst>
          </p:nvPr>
        </p:nvGraphicFramePr>
        <p:xfrm>
          <a:off x="190609" y="1362075"/>
          <a:ext cx="11815651" cy="4122175"/>
        </p:xfrm>
        <a:graphic>
          <a:graphicData uri="http://schemas.openxmlformats.org/drawingml/2006/table">
            <a:tbl>
              <a:tblPr firstRow="1" firstCol="1" bandRow="1">
                <a:tableStyleId>{5C22544A-7EE6-4342-B048-85BDC9FD1C3A}</a:tableStyleId>
              </a:tblPr>
              <a:tblGrid>
                <a:gridCol w="1001901">
                  <a:extLst>
                    <a:ext uri="{9D8B030D-6E8A-4147-A177-3AD203B41FA5}">
                      <a16:colId xmlns:a16="http://schemas.microsoft.com/office/drawing/2014/main" val="2687550911"/>
                    </a:ext>
                  </a:extLst>
                </a:gridCol>
                <a:gridCol w="1576146">
                  <a:extLst>
                    <a:ext uri="{9D8B030D-6E8A-4147-A177-3AD203B41FA5}">
                      <a16:colId xmlns:a16="http://schemas.microsoft.com/office/drawing/2014/main" val="2311343198"/>
                    </a:ext>
                  </a:extLst>
                </a:gridCol>
                <a:gridCol w="1553392">
                  <a:extLst>
                    <a:ext uri="{9D8B030D-6E8A-4147-A177-3AD203B41FA5}">
                      <a16:colId xmlns:a16="http://schemas.microsoft.com/office/drawing/2014/main" val="2376360405"/>
                    </a:ext>
                  </a:extLst>
                </a:gridCol>
                <a:gridCol w="2114996">
                  <a:extLst>
                    <a:ext uri="{9D8B030D-6E8A-4147-A177-3AD203B41FA5}">
                      <a16:colId xmlns:a16="http://schemas.microsoft.com/office/drawing/2014/main" val="3852649571"/>
                    </a:ext>
                  </a:extLst>
                </a:gridCol>
                <a:gridCol w="1870539">
                  <a:extLst>
                    <a:ext uri="{9D8B030D-6E8A-4147-A177-3AD203B41FA5}">
                      <a16:colId xmlns:a16="http://schemas.microsoft.com/office/drawing/2014/main" val="4052590582"/>
                    </a:ext>
                  </a:extLst>
                </a:gridCol>
                <a:gridCol w="1894770">
                  <a:extLst>
                    <a:ext uri="{9D8B030D-6E8A-4147-A177-3AD203B41FA5}">
                      <a16:colId xmlns:a16="http://schemas.microsoft.com/office/drawing/2014/main" val="882219824"/>
                    </a:ext>
                  </a:extLst>
                </a:gridCol>
                <a:gridCol w="1803907">
                  <a:extLst>
                    <a:ext uri="{9D8B030D-6E8A-4147-A177-3AD203B41FA5}">
                      <a16:colId xmlns:a16="http://schemas.microsoft.com/office/drawing/2014/main" val="3874383987"/>
                    </a:ext>
                  </a:extLst>
                </a:gridCol>
              </a:tblGrid>
              <a:tr h="1481382">
                <a:tc>
                  <a:txBody>
                    <a:bodyPr/>
                    <a:lstStyle/>
                    <a:p>
                      <a:pPr marL="0" marR="0" algn="ctr">
                        <a:lnSpc>
                          <a:spcPct val="107000"/>
                        </a:lnSpc>
                        <a:spcBef>
                          <a:spcPts val="0"/>
                        </a:spcBef>
                        <a:spcAft>
                          <a:spcPts val="0"/>
                        </a:spcAft>
                      </a:pPr>
                      <a:r>
                        <a:rPr lang="en-US" sz="2300" dirty="0">
                          <a:effectLst/>
                        </a:rPr>
                        <a:t> </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Assessment</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Standards</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Targets for performance</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 of students achieving proficiency</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Weighting of accountability inputs</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Interventions</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29739314"/>
                  </a:ext>
                </a:extLst>
              </a:tr>
              <a:tr h="1357068">
                <a:tc>
                  <a:txBody>
                    <a:bodyPr/>
                    <a:lstStyle/>
                    <a:p>
                      <a:pPr marL="0" marR="0" algn="ctr">
                        <a:lnSpc>
                          <a:spcPct val="107000"/>
                        </a:lnSpc>
                        <a:spcBef>
                          <a:spcPts val="0"/>
                        </a:spcBef>
                        <a:spcAft>
                          <a:spcPts val="0"/>
                        </a:spcAft>
                      </a:pPr>
                      <a:r>
                        <a:rPr lang="en-US" sz="2300" dirty="0">
                          <a:effectLst/>
                        </a:rPr>
                        <a:t>Fed</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 </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 </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 </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NCLB</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NCLB</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NCLB</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6804613"/>
                  </a:ext>
                </a:extLst>
              </a:tr>
              <a:tr h="1283725">
                <a:tc>
                  <a:txBody>
                    <a:bodyPr/>
                    <a:lstStyle/>
                    <a:p>
                      <a:pPr marL="0" marR="0" algn="ctr">
                        <a:lnSpc>
                          <a:spcPct val="107000"/>
                        </a:lnSpc>
                        <a:spcBef>
                          <a:spcPts val="0"/>
                        </a:spcBef>
                        <a:spcAft>
                          <a:spcPts val="0"/>
                        </a:spcAft>
                      </a:pPr>
                      <a:r>
                        <a:rPr lang="en-US" sz="2300">
                          <a:effectLst/>
                        </a:rPr>
                        <a:t>State</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a:effectLst/>
                        </a:rPr>
                        <a:t>NCLB/ ESSA</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NCLB/ ESSA</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NCLB/ ESSA</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ESSA</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ESSA</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300" dirty="0">
                          <a:effectLst/>
                        </a:rPr>
                        <a:t>ESSA</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64613291"/>
                  </a:ext>
                </a:extLst>
              </a:tr>
            </a:tbl>
          </a:graphicData>
        </a:graphic>
      </p:graphicFrame>
      <p:sp>
        <p:nvSpPr>
          <p:cNvPr id="5" name="TextBox 4"/>
          <p:cNvSpPr txBox="1"/>
          <p:nvPr/>
        </p:nvSpPr>
        <p:spPr>
          <a:xfrm>
            <a:off x="1997923" y="323850"/>
            <a:ext cx="8201025" cy="769441"/>
          </a:xfrm>
          <a:prstGeom prst="rect">
            <a:avLst/>
          </a:prstGeom>
          <a:noFill/>
        </p:spPr>
        <p:txBody>
          <a:bodyPr wrap="square" rtlCol="0">
            <a:spAutoFit/>
          </a:bodyPr>
          <a:lstStyle/>
          <a:p>
            <a:pPr algn="ctr"/>
            <a:r>
              <a:rPr lang="en-US" sz="4400" dirty="0">
                <a:latin typeface="+mj-lt"/>
              </a:rPr>
              <a:t>Federal vs. State Decision-Making</a:t>
            </a:r>
          </a:p>
        </p:txBody>
      </p:sp>
    </p:spTree>
    <p:extLst>
      <p:ext uri="{BB962C8B-B14F-4D97-AF65-F5344CB8AC3E}">
        <p14:creationId xmlns:p14="http://schemas.microsoft.com/office/powerpoint/2010/main" val="79756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NCLB: Title I</a:t>
            </a:r>
          </a:p>
        </p:txBody>
      </p:sp>
      <p:graphicFrame>
        <p:nvGraphicFramePr>
          <p:cNvPr id="6" name="Table 5"/>
          <p:cNvGraphicFramePr>
            <a:graphicFrameLocks noGrp="1"/>
          </p:cNvGraphicFramePr>
          <p:nvPr>
            <p:extLst>
              <p:ext uri="{D42A27DB-BD31-4B8C-83A1-F6EECF244321}">
                <p14:modId xmlns:p14="http://schemas.microsoft.com/office/powerpoint/2010/main" val="3829882784"/>
              </p:ext>
            </p:extLst>
          </p:nvPr>
        </p:nvGraphicFramePr>
        <p:xfrm>
          <a:off x="1043221" y="1690688"/>
          <a:ext cx="10105557" cy="3917632"/>
        </p:xfrm>
        <a:graphic>
          <a:graphicData uri="http://schemas.openxmlformats.org/drawingml/2006/table">
            <a:tbl>
              <a:tblPr>
                <a:tableStyleId>{5C22544A-7EE6-4342-B048-85BDC9FD1C3A}</a:tableStyleId>
              </a:tblPr>
              <a:tblGrid>
                <a:gridCol w="1254878">
                  <a:extLst>
                    <a:ext uri="{9D8B030D-6E8A-4147-A177-3AD203B41FA5}">
                      <a16:colId xmlns:a16="http://schemas.microsoft.com/office/drawing/2014/main" val="3085364214"/>
                    </a:ext>
                  </a:extLst>
                </a:gridCol>
                <a:gridCol w="1318416">
                  <a:extLst>
                    <a:ext uri="{9D8B030D-6E8A-4147-A177-3AD203B41FA5}">
                      <a16:colId xmlns:a16="http://schemas.microsoft.com/office/drawing/2014/main" val="580694542"/>
                    </a:ext>
                  </a:extLst>
                </a:gridCol>
                <a:gridCol w="1380003">
                  <a:extLst>
                    <a:ext uri="{9D8B030D-6E8A-4147-A177-3AD203B41FA5}">
                      <a16:colId xmlns:a16="http://schemas.microsoft.com/office/drawing/2014/main" val="4138403854"/>
                    </a:ext>
                  </a:extLst>
                </a:gridCol>
                <a:gridCol w="1538065">
                  <a:extLst>
                    <a:ext uri="{9D8B030D-6E8A-4147-A177-3AD203B41FA5}">
                      <a16:colId xmlns:a16="http://schemas.microsoft.com/office/drawing/2014/main" val="4224661009"/>
                    </a:ext>
                  </a:extLst>
                </a:gridCol>
                <a:gridCol w="1538065">
                  <a:extLst>
                    <a:ext uri="{9D8B030D-6E8A-4147-A177-3AD203B41FA5}">
                      <a16:colId xmlns:a16="http://schemas.microsoft.com/office/drawing/2014/main" val="2596104829"/>
                    </a:ext>
                  </a:extLst>
                </a:gridCol>
                <a:gridCol w="1538065">
                  <a:extLst>
                    <a:ext uri="{9D8B030D-6E8A-4147-A177-3AD203B41FA5}">
                      <a16:colId xmlns:a16="http://schemas.microsoft.com/office/drawing/2014/main" val="2775175351"/>
                    </a:ext>
                  </a:extLst>
                </a:gridCol>
                <a:gridCol w="1538065">
                  <a:extLst>
                    <a:ext uri="{9D8B030D-6E8A-4147-A177-3AD203B41FA5}">
                      <a16:colId xmlns:a16="http://schemas.microsoft.com/office/drawing/2014/main" val="410060417"/>
                    </a:ext>
                  </a:extLst>
                </a:gridCol>
              </a:tblGrid>
              <a:tr h="1148380">
                <a:tc>
                  <a:txBody>
                    <a:bodyPr/>
                    <a:lstStyle/>
                    <a:p>
                      <a:pPr algn="ctr" fontAlgn="b"/>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Proficiency Reading </a:t>
                      </a:r>
                      <a:r>
                        <a:rPr lang="en-US" sz="2000" b="1" i="0" u="none" strike="noStrike" dirty="0">
                          <a:effectLst/>
                          <a:latin typeface="Calibri" panose="020F0502020204030204" pitchFamily="34" charset="0"/>
                        </a:rPr>
                        <a:t>Baseline</a:t>
                      </a:r>
                    </a:p>
                  </a:txBody>
                  <a:tcPr marL="9525" marR="9525" marT="9525" marB="0" anchor="b"/>
                </a:tc>
                <a:tc>
                  <a:txBody>
                    <a:bodyPr/>
                    <a:lstStyle/>
                    <a:p>
                      <a:pPr algn="ctr" fontAlgn="b"/>
                      <a:r>
                        <a:rPr lang="en-US" sz="2000" b="1" i="0" u="none" strike="noStrike" dirty="0">
                          <a:effectLst/>
                          <a:latin typeface="Calibri" panose="020F0502020204030204" pitchFamily="34" charset="0"/>
                        </a:rPr>
                        <a:t>Proficiency Reading </a:t>
                      </a:r>
                      <a:r>
                        <a:rPr lang="en-US" sz="2000" b="1" i="0" u="none" strike="noStrike" dirty="0" err="1">
                          <a:effectLst/>
                          <a:latin typeface="Calibri" panose="020F0502020204030204" pitchFamily="34" charset="0"/>
                        </a:rPr>
                        <a:t>Endline</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i="0" u="none" strike="noStrike" dirty="0">
                          <a:effectLst/>
                          <a:latin typeface="Calibri" panose="020F0502020204030204" pitchFamily="34" charset="0"/>
                        </a:rPr>
                        <a:t>Proficiency</a:t>
                      </a:r>
                    </a:p>
                    <a:p>
                      <a:pPr algn="ctr" fontAlgn="b"/>
                      <a:r>
                        <a:rPr lang="en-US" sz="2000" b="1" i="0" u="none" strike="noStrike" dirty="0">
                          <a:effectLst/>
                          <a:latin typeface="Calibri" panose="020F0502020204030204" pitchFamily="34" charset="0"/>
                        </a:rPr>
                        <a:t>Math </a:t>
                      </a:r>
                    </a:p>
                    <a:p>
                      <a:pPr algn="ctr" fontAlgn="b"/>
                      <a:r>
                        <a:rPr lang="en-US" sz="2000" b="1" i="0" u="none" strike="noStrike" dirty="0">
                          <a:effectLst/>
                          <a:latin typeface="Calibri" panose="020F0502020204030204" pitchFamily="34" charset="0"/>
                        </a:rPr>
                        <a:t>Baseline</a:t>
                      </a:r>
                    </a:p>
                  </a:txBody>
                  <a:tcPr marL="9525" marR="9525" marT="9525" marB="0" anchor="b"/>
                </a:tc>
                <a:tc>
                  <a:txBody>
                    <a:bodyPr/>
                    <a:lstStyle/>
                    <a:p>
                      <a:pPr algn="ctr" fontAlgn="b"/>
                      <a:r>
                        <a:rPr lang="en-US" sz="2000" b="1" i="0" u="none" strike="noStrike" dirty="0">
                          <a:effectLst/>
                          <a:latin typeface="Calibri" panose="020F0502020204030204" pitchFamily="34" charset="0"/>
                        </a:rPr>
                        <a:t>Proficiency Math </a:t>
                      </a:r>
                    </a:p>
                    <a:p>
                      <a:pPr algn="ctr" fontAlgn="b"/>
                      <a:r>
                        <a:rPr lang="en-US" sz="2000" b="1" i="0" u="none" strike="noStrike" dirty="0" err="1">
                          <a:effectLst/>
                          <a:latin typeface="Calibri" panose="020F0502020204030204" pitchFamily="34" charset="0"/>
                        </a:rPr>
                        <a:t>Endline</a:t>
                      </a:r>
                      <a:endParaRPr lang="en-US" sz="2000" b="1" i="0" u="none" strike="noStrike" dirty="0">
                        <a:effectLst/>
                        <a:latin typeface="Calibri" panose="020F0502020204030204" pitchFamily="34"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dirty="0">
                          <a:effectLst/>
                        </a:rPr>
                        <a:t>Graduation Rate </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dirty="0">
                          <a:effectLst/>
                        </a:rPr>
                        <a:t>Baseline</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Graduation Rate </a:t>
                      </a:r>
                    </a:p>
                    <a:p>
                      <a:pPr algn="ctr" fontAlgn="b"/>
                      <a:r>
                        <a:rPr lang="en-US" sz="2000" b="1" u="none" strike="noStrike" dirty="0" err="1">
                          <a:effectLst/>
                        </a:rPr>
                        <a:t>Endline</a:t>
                      </a:r>
                      <a:endParaRPr lang="en-US" sz="20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1526839372"/>
                  </a:ext>
                </a:extLst>
              </a:tr>
              <a:tr h="923084">
                <a:tc>
                  <a:txBody>
                    <a:bodyPr/>
                    <a:lstStyle/>
                    <a:p>
                      <a:pPr algn="ctr" fontAlgn="b"/>
                      <a:r>
                        <a:rPr lang="en-US" sz="2000" b="1" u="none" strike="noStrike" dirty="0">
                          <a:effectLst/>
                        </a:rPr>
                        <a:t>Arizona</a:t>
                      </a:r>
                      <a:endParaRPr lang="en-US" sz="2000" b="1" i="0" u="none" strike="noStrike" dirty="0">
                        <a:effectLst/>
                        <a:latin typeface="Calibri" panose="020F0502020204030204" pitchFamily="34" charset="0"/>
                      </a:endParaRPr>
                    </a:p>
                  </a:txBody>
                  <a:tcPr marL="9525" marR="9525" marT="9525" marB="0" anchor="b"/>
                </a:tc>
                <a:tc>
                  <a:txBody>
                    <a:bodyPr/>
                    <a:lstStyle/>
                    <a:p>
                      <a:pPr algn="ctr"/>
                      <a:r>
                        <a:rPr lang="en-US" dirty="0"/>
                        <a:t>15%</a:t>
                      </a:r>
                    </a:p>
                    <a:p>
                      <a:pPr algn="ctr"/>
                      <a:r>
                        <a:rPr lang="en-US" dirty="0"/>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0" i="0" u="none" strike="noStrike" dirty="0">
                          <a:effectLst/>
                          <a:latin typeface="Calibri" panose="020F0502020204030204" pitchFamily="34" charset="0"/>
                        </a:rPr>
                        <a:t>22%</a:t>
                      </a:r>
                    </a:p>
                    <a:p>
                      <a:pPr algn="ctr" fontAlgn="b"/>
                      <a:r>
                        <a:rPr lang="en-US" sz="2000" b="0" i="0" u="none" strike="noStrike" dirty="0">
                          <a:effectLst/>
                          <a:latin typeface="Calibri" panose="020F0502020204030204" pitchFamily="34" charset="0"/>
                        </a:rPr>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0" i="0" u="none" strike="noStrike" dirty="0">
                          <a:effectLst/>
                          <a:latin typeface="Calibri" panose="020F0502020204030204" pitchFamily="34" charset="0"/>
                        </a:rPr>
                        <a:t>46%</a:t>
                      </a:r>
                    </a:p>
                    <a:p>
                      <a:pPr algn="ctr" fontAlgn="b"/>
                      <a:r>
                        <a:rPr lang="en-US" sz="2000" b="0" i="0" u="none" strike="noStrike" dirty="0">
                          <a:effectLst/>
                          <a:latin typeface="Calibri" panose="020F0502020204030204" pitchFamily="34" charset="0"/>
                        </a:rPr>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204603439"/>
                  </a:ext>
                </a:extLst>
              </a:tr>
              <a:tr h="923084">
                <a:tc>
                  <a:txBody>
                    <a:bodyPr/>
                    <a:lstStyle/>
                    <a:p>
                      <a:pPr algn="ctr" fontAlgn="b"/>
                      <a:r>
                        <a:rPr lang="en-US" sz="2000" b="1" u="none" strike="noStrike">
                          <a:effectLst/>
                        </a:rPr>
                        <a:t>Illinois</a:t>
                      </a:r>
                      <a:endParaRPr lang="en-US" sz="2000" b="1" i="0" u="none" strike="noStrike">
                        <a:effectLst/>
                        <a:latin typeface="Calibri" panose="020F0502020204030204" pitchFamily="34" charset="0"/>
                      </a:endParaRPr>
                    </a:p>
                  </a:txBody>
                  <a:tcPr marL="9525" marR="9525" marT="9525" marB="0" anchor="b"/>
                </a:tc>
                <a:tc>
                  <a:txBody>
                    <a:bodyPr/>
                    <a:lstStyle/>
                    <a:p>
                      <a:pPr algn="ctr"/>
                      <a:r>
                        <a:rPr lang="en-US" dirty="0"/>
                        <a:t>40.7%</a:t>
                      </a:r>
                    </a:p>
                    <a:p>
                      <a:pPr algn="ctr"/>
                      <a:r>
                        <a:rPr lang="en-US" dirty="0"/>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0" i="0" u="none" strike="noStrike" dirty="0">
                          <a:effectLst/>
                          <a:latin typeface="Calibri" panose="020F0502020204030204" pitchFamily="34" charset="0"/>
                        </a:rPr>
                        <a:t>52.8%</a:t>
                      </a:r>
                    </a:p>
                    <a:p>
                      <a:pPr algn="ctr" fontAlgn="b"/>
                      <a:r>
                        <a:rPr lang="en-US" sz="2000" b="0" i="0" u="none" strike="noStrike" dirty="0">
                          <a:effectLst/>
                          <a:latin typeface="Calibri" panose="020F0502020204030204" pitchFamily="34" charset="0"/>
                        </a:rPr>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0" i="0" u="none" strike="noStrike" dirty="0">
                          <a:effectLst/>
                          <a:latin typeface="Calibri" panose="020F0502020204030204" pitchFamily="34" charset="0"/>
                        </a:rPr>
                        <a:t>69.1</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0" i="0" u="none" strike="noStrike" dirty="0">
                          <a:effectLst/>
                          <a:latin typeface="Calibri" panose="020F0502020204030204" pitchFamily="34" charset="0"/>
                        </a:rPr>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737589125"/>
                  </a:ext>
                </a:extLst>
              </a:tr>
              <a:tr h="923084">
                <a:tc>
                  <a:txBody>
                    <a:bodyPr/>
                    <a:lstStyle/>
                    <a:p>
                      <a:pPr algn="ctr" fontAlgn="b"/>
                      <a:r>
                        <a:rPr lang="en-US" sz="2000" b="1" u="none" strike="noStrike" dirty="0">
                          <a:effectLst/>
                        </a:rPr>
                        <a:t>Maryland</a:t>
                      </a:r>
                      <a:endParaRPr lang="en-US" sz="2000" b="1" i="0" u="none" strike="noStrike" dirty="0">
                        <a:effectLst/>
                        <a:latin typeface="Calibri" panose="020F0502020204030204" pitchFamily="34" charset="0"/>
                      </a:endParaRPr>
                    </a:p>
                  </a:txBody>
                  <a:tcPr marL="9525" marR="9525" marT="9525" marB="0" anchor="b"/>
                </a:tc>
                <a:tc>
                  <a:txBody>
                    <a:bodyPr/>
                    <a:lstStyle/>
                    <a:p>
                      <a:pPr algn="ctr"/>
                      <a:r>
                        <a:rPr lang="en-US" dirty="0"/>
                        <a:t>33.6%</a:t>
                      </a:r>
                    </a:p>
                    <a:p>
                      <a:pPr algn="ctr"/>
                      <a:r>
                        <a:rPr lang="en-US" dirty="0"/>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0" i="0" u="none" strike="noStrike" dirty="0">
                          <a:effectLst/>
                          <a:latin typeface="Calibri" panose="020F0502020204030204" pitchFamily="34" charset="0"/>
                        </a:rPr>
                        <a:t>27%</a:t>
                      </a:r>
                    </a:p>
                    <a:p>
                      <a:pPr algn="ctr" fontAlgn="b"/>
                      <a:r>
                        <a:rPr lang="en-US" sz="2000" b="0" i="0" u="none" strike="noStrike" dirty="0">
                          <a:effectLst/>
                          <a:latin typeface="Calibri" panose="020F0502020204030204" pitchFamily="34" charset="0"/>
                        </a:rPr>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0" i="0" u="none" strike="noStrike" dirty="0">
                          <a:effectLst/>
                          <a:latin typeface="Calibri" panose="020F0502020204030204" pitchFamily="34" charset="0"/>
                        </a:rPr>
                        <a:t>87.9</a:t>
                      </a:r>
                    </a:p>
                    <a:p>
                      <a:pPr algn="ctr" fontAlgn="b"/>
                      <a:r>
                        <a:rPr lang="en-US" sz="2000" b="0" i="0" u="none" strike="noStrike" dirty="0">
                          <a:effectLst/>
                          <a:latin typeface="Calibri" panose="020F0502020204030204" pitchFamily="34" charset="0"/>
                        </a:rPr>
                        <a:t>(2008)</a:t>
                      </a:r>
                    </a:p>
                  </a:txBody>
                  <a:tcPr marL="9525" marR="9525" marT="9525" marB="0" anchor="b"/>
                </a:tc>
                <a:tc>
                  <a:txBody>
                    <a:bodyPr/>
                    <a:lstStyle/>
                    <a:p>
                      <a:pPr algn="ctr" fontAlgn="b"/>
                      <a:r>
                        <a:rPr lang="en-US" sz="2000" u="none" strike="noStrike" dirty="0">
                          <a:effectLst/>
                        </a:rPr>
                        <a:t>100% </a:t>
                      </a:r>
                    </a:p>
                    <a:p>
                      <a:pPr algn="ctr" fontAlgn="b"/>
                      <a:r>
                        <a:rPr lang="en-US" sz="2000" u="none" strike="noStrike" dirty="0">
                          <a:effectLst/>
                        </a:rPr>
                        <a:t>(2014)</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035894338"/>
                  </a:ext>
                </a:extLst>
              </a:tr>
            </a:tbl>
          </a:graphicData>
        </a:graphic>
      </p:graphicFrame>
    </p:spTree>
    <p:extLst>
      <p:ext uri="{BB962C8B-B14F-4D97-AF65-F5344CB8AC3E}">
        <p14:creationId xmlns:p14="http://schemas.microsoft.com/office/powerpoint/2010/main" val="4005394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ESSA Title I</a:t>
            </a:r>
          </a:p>
        </p:txBody>
      </p:sp>
      <p:graphicFrame>
        <p:nvGraphicFramePr>
          <p:cNvPr id="4" name="Table 3"/>
          <p:cNvGraphicFramePr>
            <a:graphicFrameLocks noGrp="1"/>
          </p:cNvGraphicFramePr>
          <p:nvPr>
            <p:extLst>
              <p:ext uri="{D42A27DB-BD31-4B8C-83A1-F6EECF244321}">
                <p14:modId xmlns:p14="http://schemas.microsoft.com/office/powerpoint/2010/main" val="2129671306"/>
              </p:ext>
            </p:extLst>
          </p:nvPr>
        </p:nvGraphicFramePr>
        <p:xfrm>
          <a:off x="274320" y="2038350"/>
          <a:ext cx="11689080" cy="3905250"/>
        </p:xfrm>
        <a:graphic>
          <a:graphicData uri="http://schemas.openxmlformats.org/drawingml/2006/table">
            <a:tbl>
              <a:tblPr>
                <a:tableStyleId>{5C22544A-7EE6-4342-B048-85BDC9FD1C3A}</a:tableStyleId>
              </a:tblPr>
              <a:tblGrid>
                <a:gridCol w="1095852">
                  <a:extLst>
                    <a:ext uri="{9D8B030D-6E8A-4147-A177-3AD203B41FA5}">
                      <a16:colId xmlns:a16="http://schemas.microsoft.com/office/drawing/2014/main" val="3450731318"/>
                    </a:ext>
                  </a:extLst>
                </a:gridCol>
                <a:gridCol w="1392329">
                  <a:extLst>
                    <a:ext uri="{9D8B030D-6E8A-4147-A177-3AD203B41FA5}">
                      <a16:colId xmlns:a16="http://schemas.microsoft.com/office/drawing/2014/main" val="84958163"/>
                    </a:ext>
                  </a:extLst>
                </a:gridCol>
                <a:gridCol w="1557352">
                  <a:extLst>
                    <a:ext uri="{9D8B030D-6E8A-4147-A177-3AD203B41FA5}">
                      <a16:colId xmlns:a16="http://schemas.microsoft.com/office/drawing/2014/main" val="2789266000"/>
                    </a:ext>
                  </a:extLst>
                </a:gridCol>
                <a:gridCol w="1557352">
                  <a:extLst>
                    <a:ext uri="{9D8B030D-6E8A-4147-A177-3AD203B41FA5}">
                      <a16:colId xmlns:a16="http://schemas.microsoft.com/office/drawing/2014/main" val="174046964"/>
                    </a:ext>
                  </a:extLst>
                </a:gridCol>
                <a:gridCol w="1377035">
                  <a:extLst>
                    <a:ext uri="{9D8B030D-6E8A-4147-A177-3AD203B41FA5}">
                      <a16:colId xmlns:a16="http://schemas.microsoft.com/office/drawing/2014/main" val="3723689446"/>
                    </a:ext>
                  </a:extLst>
                </a:gridCol>
                <a:gridCol w="1111146">
                  <a:extLst>
                    <a:ext uri="{9D8B030D-6E8A-4147-A177-3AD203B41FA5}">
                      <a16:colId xmlns:a16="http://schemas.microsoft.com/office/drawing/2014/main" val="1318522324"/>
                    </a:ext>
                  </a:extLst>
                </a:gridCol>
                <a:gridCol w="1190890">
                  <a:extLst>
                    <a:ext uri="{9D8B030D-6E8A-4147-A177-3AD203B41FA5}">
                      <a16:colId xmlns:a16="http://schemas.microsoft.com/office/drawing/2014/main" val="2710184425"/>
                    </a:ext>
                  </a:extLst>
                </a:gridCol>
                <a:gridCol w="831874">
                  <a:extLst>
                    <a:ext uri="{9D8B030D-6E8A-4147-A177-3AD203B41FA5}">
                      <a16:colId xmlns:a16="http://schemas.microsoft.com/office/drawing/2014/main" val="1206962205"/>
                    </a:ext>
                  </a:extLst>
                </a:gridCol>
                <a:gridCol w="859227">
                  <a:extLst>
                    <a:ext uri="{9D8B030D-6E8A-4147-A177-3AD203B41FA5}">
                      <a16:colId xmlns:a16="http://schemas.microsoft.com/office/drawing/2014/main" val="4064816401"/>
                    </a:ext>
                  </a:extLst>
                </a:gridCol>
                <a:gridCol w="716023">
                  <a:extLst>
                    <a:ext uri="{9D8B030D-6E8A-4147-A177-3AD203B41FA5}">
                      <a16:colId xmlns:a16="http://schemas.microsoft.com/office/drawing/2014/main" val="1740180875"/>
                    </a:ext>
                  </a:extLst>
                </a:gridCol>
              </a:tblGrid>
              <a:tr h="1249424">
                <a:tc>
                  <a:txBody>
                    <a:bodyPr/>
                    <a:lstStyle/>
                    <a:p>
                      <a:pPr algn="l" fontAlgn="b"/>
                      <a:r>
                        <a:rPr lang="en-US" sz="1800" u="none" strike="noStrike" dirty="0">
                          <a:effectLst/>
                        </a:rPr>
                        <a:t> </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Baseline Achievement  Reading</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err="1">
                          <a:effectLst/>
                        </a:rPr>
                        <a:t>Endline</a:t>
                      </a:r>
                      <a:r>
                        <a:rPr lang="en-US" sz="1800" b="1" u="none" strike="noStrike" dirty="0">
                          <a:effectLst/>
                        </a:rPr>
                        <a:t> Achievement Reading</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Baseline Achievement Math</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err="1">
                          <a:effectLst/>
                        </a:rPr>
                        <a:t>Endline</a:t>
                      </a:r>
                      <a:r>
                        <a:rPr lang="en-US" sz="1800" b="1" u="none" strike="noStrike" dirty="0">
                          <a:effectLst/>
                        </a:rPr>
                        <a:t> Achievement Math</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Baseline </a:t>
                      </a:r>
                      <a:br>
                        <a:rPr lang="en-US" sz="1800" b="1" u="none" strike="noStrike" dirty="0">
                          <a:effectLst/>
                        </a:rPr>
                      </a:br>
                      <a:r>
                        <a:rPr lang="en-US" sz="1800" b="1" u="none" strike="noStrike" dirty="0">
                          <a:effectLst/>
                        </a:rPr>
                        <a:t>4 year Graduation</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err="1">
                          <a:effectLst/>
                        </a:rPr>
                        <a:t>Endline</a:t>
                      </a:r>
                      <a:r>
                        <a:rPr lang="en-US" sz="1800" b="1" u="none" strike="noStrike" dirty="0">
                          <a:effectLst/>
                        </a:rPr>
                        <a:t> </a:t>
                      </a:r>
                      <a:br>
                        <a:rPr lang="en-US" sz="1800" b="1" u="none" strike="noStrike" dirty="0">
                          <a:effectLst/>
                        </a:rPr>
                      </a:br>
                      <a:r>
                        <a:rPr lang="en-US" sz="1800" b="1" u="none" strike="noStrike" dirty="0">
                          <a:effectLst/>
                        </a:rPr>
                        <a:t>4 year Graduation</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ELP Baseline</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ELP </a:t>
                      </a:r>
                      <a:r>
                        <a:rPr lang="en-US" sz="1800" b="1" u="none" strike="noStrike" dirty="0" err="1">
                          <a:effectLst/>
                        </a:rPr>
                        <a:t>Endline</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Weight of ELP</a:t>
                      </a:r>
                      <a:endParaRPr lang="en-US" sz="18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627979141"/>
                  </a:ext>
                </a:extLst>
              </a:tr>
              <a:tr h="866950">
                <a:tc>
                  <a:txBody>
                    <a:bodyPr/>
                    <a:lstStyle/>
                    <a:p>
                      <a:pPr algn="l" fontAlgn="b"/>
                      <a:r>
                        <a:rPr lang="en-US" sz="1800" b="1" u="none" strike="noStrike" dirty="0">
                          <a:effectLst/>
                        </a:rPr>
                        <a:t>Arizona</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 </a:t>
                      </a:r>
                    </a:p>
                    <a:p>
                      <a:pPr algn="ctr" fontAlgn="b"/>
                      <a:r>
                        <a:rPr lang="en-US" sz="1800" u="none" strike="noStrike" dirty="0">
                          <a:effectLst/>
                        </a:rPr>
                        <a:t>(2015)</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 </a:t>
                      </a:r>
                    </a:p>
                    <a:p>
                      <a:pPr algn="ctr" fontAlgn="b"/>
                      <a:r>
                        <a:rPr lang="en-US" sz="1800" u="none" strike="noStrike" dirty="0">
                          <a:effectLst/>
                        </a:rPr>
                        <a:t>(2015)</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25% </a:t>
                      </a:r>
                    </a:p>
                    <a:p>
                      <a:pPr algn="ctr" fontAlgn="b"/>
                      <a:r>
                        <a:rPr lang="en-US" sz="1800" u="none" strike="noStrike" dirty="0">
                          <a:effectLst/>
                        </a:rPr>
                        <a:t>(2015)</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90% </a:t>
                      </a:r>
                    </a:p>
                    <a:p>
                      <a:pPr algn="ctr" fontAlgn="b"/>
                      <a:r>
                        <a:rPr lang="en-US" sz="1800" u="none" strike="noStrike" dirty="0">
                          <a:effectLst/>
                        </a:rPr>
                        <a:t>(2030)</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a:effectLst/>
                        </a:rPr>
                        <a:t>10%</a:t>
                      </a:r>
                      <a:endParaRPr lang="en-US" sz="1800" b="0" i="0" u="none" strike="noStrike">
                        <a:effectLst/>
                        <a:latin typeface="Calibri" panose="020F0502020204030204" pitchFamily="34" charset="0"/>
                      </a:endParaRPr>
                    </a:p>
                  </a:txBody>
                  <a:tcPr marL="9525" marR="9525" marT="9525" marB="0" anchor="b"/>
                </a:tc>
                <a:extLst>
                  <a:ext uri="{0D108BD9-81ED-4DB2-BD59-A6C34878D82A}">
                    <a16:rowId xmlns:a16="http://schemas.microsoft.com/office/drawing/2014/main" val="953740981"/>
                  </a:ext>
                </a:extLst>
              </a:tr>
              <a:tr h="866950">
                <a:tc>
                  <a:txBody>
                    <a:bodyPr/>
                    <a:lstStyle/>
                    <a:p>
                      <a:pPr algn="l" fontAlgn="b"/>
                      <a:r>
                        <a:rPr lang="en-US" sz="1800" b="1" u="none" strike="noStrike" dirty="0">
                          <a:effectLst/>
                        </a:rPr>
                        <a:t>Maryland</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 </a:t>
                      </a:r>
                    </a:p>
                    <a:p>
                      <a:pPr algn="ctr" fontAlgn="b"/>
                      <a:r>
                        <a:rPr lang="en-US" sz="1800" u="none" strike="noStrike" dirty="0">
                          <a:effectLst/>
                        </a:rPr>
                        <a:t>(2018)</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 </a:t>
                      </a:r>
                    </a:p>
                    <a:p>
                      <a:pPr algn="ctr" fontAlgn="b"/>
                      <a:r>
                        <a:rPr lang="en-US" sz="1800" u="none" strike="noStrike" dirty="0">
                          <a:effectLst/>
                        </a:rPr>
                        <a:t>(2030)</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 </a:t>
                      </a:r>
                    </a:p>
                    <a:p>
                      <a:pPr algn="ctr" fontAlgn="b"/>
                      <a:r>
                        <a:rPr lang="en-US" sz="1800" u="none" strike="noStrike" dirty="0">
                          <a:effectLst/>
                        </a:rPr>
                        <a:t>(2018)</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 </a:t>
                      </a:r>
                    </a:p>
                    <a:p>
                      <a:pPr algn="ctr" fontAlgn="b"/>
                      <a:r>
                        <a:rPr lang="en-US" sz="1800" u="none" strike="noStrike" dirty="0">
                          <a:effectLst/>
                        </a:rPr>
                        <a:t>(2030)</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65.43% (2015)</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76% </a:t>
                      </a:r>
                    </a:p>
                    <a:p>
                      <a:pPr algn="ctr" fontAlgn="b"/>
                      <a:r>
                        <a:rPr lang="en-US" sz="1800" u="none" strike="noStrike" dirty="0">
                          <a:effectLst/>
                        </a:rPr>
                        <a:t>(2020)</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a:t>
                      </a:r>
                      <a:endParaRPr lang="en-US" sz="18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963537570"/>
                  </a:ext>
                </a:extLst>
              </a:tr>
              <a:tr h="921926">
                <a:tc>
                  <a:txBody>
                    <a:bodyPr/>
                    <a:lstStyle/>
                    <a:p>
                      <a:pPr algn="l" fontAlgn="b"/>
                      <a:r>
                        <a:rPr lang="en-US" sz="1800" b="1" u="none" strike="noStrike" dirty="0">
                          <a:effectLst/>
                        </a:rPr>
                        <a:t>Illinois</a:t>
                      </a:r>
                      <a:endParaRPr lang="en-US" sz="1800" b="1"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 </a:t>
                      </a:r>
                    </a:p>
                    <a:p>
                      <a:pPr algn="ctr" fontAlgn="b"/>
                      <a:r>
                        <a:rPr lang="en-US" sz="1800" u="none" strike="noStrike" dirty="0">
                          <a:effectLst/>
                        </a:rPr>
                        <a:t>(2018)</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90% </a:t>
                      </a:r>
                    </a:p>
                    <a:p>
                      <a:pPr algn="ctr" fontAlgn="b"/>
                      <a:r>
                        <a:rPr lang="en-US" sz="1800" u="none" strike="noStrike" dirty="0">
                          <a:effectLst/>
                        </a:rPr>
                        <a:t>(2032)</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TBD </a:t>
                      </a:r>
                    </a:p>
                    <a:p>
                      <a:pPr algn="ctr" fontAlgn="b"/>
                      <a:r>
                        <a:rPr lang="en-US" sz="1800" u="none" strike="noStrike" dirty="0">
                          <a:effectLst/>
                        </a:rPr>
                        <a:t>(2018)</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90% </a:t>
                      </a:r>
                    </a:p>
                    <a:p>
                      <a:pPr algn="ctr" fontAlgn="b"/>
                      <a:r>
                        <a:rPr lang="en-US" sz="1800" u="none" strike="noStrike" dirty="0">
                          <a:effectLst/>
                        </a:rPr>
                        <a:t>(2032)</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71.9% </a:t>
                      </a:r>
                    </a:p>
                    <a:p>
                      <a:pPr algn="ctr" fontAlgn="b"/>
                      <a:r>
                        <a:rPr lang="en-US" sz="1800" u="none" strike="noStrike" dirty="0">
                          <a:effectLst/>
                        </a:rPr>
                        <a:t>(2016)</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90% </a:t>
                      </a:r>
                    </a:p>
                    <a:p>
                      <a:pPr algn="ctr" fontAlgn="b"/>
                      <a:r>
                        <a:rPr lang="en-US" sz="1800" u="none" strike="noStrike" dirty="0">
                          <a:effectLst/>
                        </a:rPr>
                        <a:t>(2032)</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63% (2016)</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90% (2032)</a:t>
                      </a:r>
                      <a:endParaRPr lang="en-US" sz="1800" b="0" i="0" u="none" strike="noStrike" dirty="0">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5%</a:t>
                      </a:r>
                      <a:endParaRPr lang="en-US" sz="18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722701609"/>
                  </a:ext>
                </a:extLst>
              </a:tr>
            </a:tbl>
          </a:graphicData>
        </a:graphic>
      </p:graphicFrame>
    </p:spTree>
    <p:extLst>
      <p:ext uri="{BB962C8B-B14F-4D97-AF65-F5344CB8AC3E}">
        <p14:creationId xmlns:p14="http://schemas.microsoft.com/office/powerpoint/2010/main" val="1309659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NCLB: Title II</a:t>
            </a:r>
          </a:p>
        </p:txBody>
      </p:sp>
      <p:graphicFrame>
        <p:nvGraphicFramePr>
          <p:cNvPr id="6" name="Table 5"/>
          <p:cNvGraphicFramePr>
            <a:graphicFrameLocks noGrp="1"/>
          </p:cNvGraphicFramePr>
          <p:nvPr>
            <p:extLst>
              <p:ext uri="{D42A27DB-BD31-4B8C-83A1-F6EECF244321}">
                <p14:modId xmlns:p14="http://schemas.microsoft.com/office/powerpoint/2010/main" val="2473045888"/>
              </p:ext>
            </p:extLst>
          </p:nvPr>
        </p:nvGraphicFramePr>
        <p:xfrm>
          <a:off x="838200" y="1690688"/>
          <a:ext cx="10515600" cy="4054792"/>
        </p:xfrm>
        <a:graphic>
          <a:graphicData uri="http://schemas.openxmlformats.org/drawingml/2006/table">
            <a:tbl>
              <a:tblPr>
                <a:tableStyleId>{5C22544A-7EE6-4342-B048-85BDC9FD1C3A}</a:tableStyleId>
              </a:tblPr>
              <a:tblGrid>
                <a:gridCol w="1261129">
                  <a:extLst>
                    <a:ext uri="{9D8B030D-6E8A-4147-A177-3AD203B41FA5}">
                      <a16:colId xmlns:a16="http://schemas.microsoft.com/office/drawing/2014/main" val="1987578216"/>
                    </a:ext>
                  </a:extLst>
                </a:gridCol>
                <a:gridCol w="3393925">
                  <a:extLst>
                    <a:ext uri="{9D8B030D-6E8A-4147-A177-3AD203B41FA5}">
                      <a16:colId xmlns:a16="http://schemas.microsoft.com/office/drawing/2014/main" val="290702849"/>
                    </a:ext>
                  </a:extLst>
                </a:gridCol>
                <a:gridCol w="5860546">
                  <a:extLst>
                    <a:ext uri="{9D8B030D-6E8A-4147-A177-3AD203B41FA5}">
                      <a16:colId xmlns:a16="http://schemas.microsoft.com/office/drawing/2014/main" val="4190680219"/>
                    </a:ext>
                  </a:extLst>
                </a:gridCol>
              </a:tblGrid>
              <a:tr h="879572">
                <a:tc>
                  <a:txBody>
                    <a:bodyPr/>
                    <a:lstStyle/>
                    <a:p>
                      <a:pPr algn="l" fontAlgn="b"/>
                      <a:endParaRPr lang="en-US" sz="2000" b="0" i="0" u="none" strike="noStrike">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Professional Development</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Type</a:t>
                      </a:r>
                      <a:endParaRPr lang="en-US" sz="20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4150435878"/>
                  </a:ext>
                </a:extLst>
              </a:tr>
              <a:tr h="879572">
                <a:tc>
                  <a:txBody>
                    <a:bodyPr/>
                    <a:lstStyle/>
                    <a:p>
                      <a:pPr algn="l" fontAlgn="b"/>
                      <a:r>
                        <a:rPr lang="en-US" sz="2000" b="1" u="none" strike="noStrike" dirty="0">
                          <a:effectLst/>
                        </a:rPr>
                        <a:t>Arizona</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No</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a:effectLst/>
                        </a:rPr>
                        <a:t>N/A</a:t>
                      </a:r>
                      <a:endParaRPr lang="en-US" sz="2000" b="0" i="0" u="none" strike="noStrike">
                        <a:effectLst/>
                        <a:latin typeface="Calibri" panose="020F0502020204030204" pitchFamily="34" charset="0"/>
                      </a:endParaRPr>
                    </a:p>
                  </a:txBody>
                  <a:tcPr marL="9525" marR="9525" marT="9525" marB="0" anchor="b"/>
                </a:tc>
                <a:extLst>
                  <a:ext uri="{0D108BD9-81ED-4DB2-BD59-A6C34878D82A}">
                    <a16:rowId xmlns:a16="http://schemas.microsoft.com/office/drawing/2014/main" val="2607182613"/>
                  </a:ext>
                </a:extLst>
              </a:tr>
              <a:tr h="1416076">
                <a:tc>
                  <a:txBody>
                    <a:bodyPr/>
                    <a:lstStyle/>
                    <a:p>
                      <a:pPr algn="l" fontAlgn="b"/>
                      <a:r>
                        <a:rPr lang="en-US" sz="2000" b="1" u="none" strike="noStrike" dirty="0">
                          <a:effectLst/>
                        </a:rPr>
                        <a:t>Illinois</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Yes</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Recruitment for bilingual teachers</a:t>
                      </a:r>
                    </a:p>
                    <a:p>
                      <a:pPr algn="ctr" fontAlgn="b"/>
                      <a:r>
                        <a:rPr lang="en-US" sz="2000" b="0" i="0" u="none" strike="noStrike" dirty="0">
                          <a:effectLst/>
                          <a:latin typeface="Calibri" panose="020F0502020204030204" pitchFamily="34" charset="0"/>
                        </a:rPr>
                        <a:t>Training for teachers for students with disabilities (also applies to ELs with disabilities)</a:t>
                      </a:r>
                    </a:p>
                  </a:txBody>
                  <a:tcPr marL="9525" marR="9525" marT="9525" marB="0" anchor="b"/>
                </a:tc>
                <a:extLst>
                  <a:ext uri="{0D108BD9-81ED-4DB2-BD59-A6C34878D82A}">
                    <a16:rowId xmlns:a16="http://schemas.microsoft.com/office/drawing/2014/main" val="1436187034"/>
                  </a:ext>
                </a:extLst>
              </a:tr>
              <a:tr h="879572">
                <a:tc>
                  <a:txBody>
                    <a:bodyPr/>
                    <a:lstStyle/>
                    <a:p>
                      <a:pPr algn="l" fontAlgn="b"/>
                      <a:r>
                        <a:rPr lang="en-US" sz="2000" b="1" u="none" strike="noStrike" dirty="0">
                          <a:effectLst/>
                        </a:rPr>
                        <a:t>Maryland</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Yes</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Recruitment of bilingual teachers and training</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1775833454"/>
                  </a:ext>
                </a:extLst>
              </a:tr>
            </a:tbl>
          </a:graphicData>
        </a:graphic>
      </p:graphicFrame>
    </p:spTree>
    <p:extLst>
      <p:ext uri="{BB962C8B-B14F-4D97-AF65-F5344CB8AC3E}">
        <p14:creationId xmlns:p14="http://schemas.microsoft.com/office/powerpoint/2010/main" val="293848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ESSA Title II</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72094110"/>
              </p:ext>
            </p:extLst>
          </p:nvPr>
        </p:nvGraphicFramePr>
        <p:xfrm>
          <a:off x="838200" y="1690688"/>
          <a:ext cx="10515600" cy="4293868"/>
        </p:xfrm>
        <a:graphic>
          <a:graphicData uri="http://schemas.openxmlformats.org/drawingml/2006/table">
            <a:tbl>
              <a:tblPr>
                <a:tableStyleId>{5C22544A-7EE6-4342-B048-85BDC9FD1C3A}</a:tableStyleId>
              </a:tblPr>
              <a:tblGrid>
                <a:gridCol w="1203805">
                  <a:extLst>
                    <a:ext uri="{9D8B030D-6E8A-4147-A177-3AD203B41FA5}">
                      <a16:colId xmlns:a16="http://schemas.microsoft.com/office/drawing/2014/main" val="1343210127"/>
                    </a:ext>
                  </a:extLst>
                </a:gridCol>
                <a:gridCol w="3239656">
                  <a:extLst>
                    <a:ext uri="{9D8B030D-6E8A-4147-A177-3AD203B41FA5}">
                      <a16:colId xmlns:a16="http://schemas.microsoft.com/office/drawing/2014/main" val="2501899701"/>
                    </a:ext>
                  </a:extLst>
                </a:gridCol>
                <a:gridCol w="6072139">
                  <a:extLst>
                    <a:ext uri="{9D8B030D-6E8A-4147-A177-3AD203B41FA5}">
                      <a16:colId xmlns:a16="http://schemas.microsoft.com/office/drawing/2014/main" val="3829368922"/>
                    </a:ext>
                  </a:extLst>
                </a:gridCol>
              </a:tblGrid>
              <a:tr h="700340">
                <a:tc>
                  <a:txBody>
                    <a:bodyPr/>
                    <a:lstStyle/>
                    <a:p>
                      <a:pPr algn="l" fontAlgn="b"/>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Professional Development</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Type</a:t>
                      </a:r>
                      <a:endParaRPr lang="en-US" sz="20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049324242"/>
                  </a:ext>
                </a:extLst>
              </a:tr>
              <a:tr h="720056">
                <a:tc>
                  <a:txBody>
                    <a:bodyPr/>
                    <a:lstStyle/>
                    <a:p>
                      <a:pPr algn="l" fontAlgn="b"/>
                      <a:r>
                        <a:rPr lang="en-US" sz="2000" b="1" u="none" strike="noStrike" dirty="0">
                          <a:effectLst/>
                        </a:rPr>
                        <a:t>Arizona</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Yes</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Structured English Immersion course training</a:t>
                      </a:r>
                      <a:br>
                        <a:rPr lang="en-US" sz="2000" u="none" strike="noStrike" dirty="0">
                          <a:effectLst/>
                        </a:rPr>
                      </a:br>
                      <a:r>
                        <a:rPr lang="en-US" sz="2000" u="none" strike="noStrike" dirty="0">
                          <a:effectLst/>
                        </a:rPr>
                        <a:t>A-F Accountability System</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1769855850"/>
                  </a:ext>
                </a:extLst>
              </a:tr>
              <a:tr h="1483567">
                <a:tc>
                  <a:txBody>
                    <a:bodyPr/>
                    <a:lstStyle/>
                    <a:p>
                      <a:pPr algn="l" fontAlgn="b"/>
                      <a:r>
                        <a:rPr lang="en-US" sz="2000" b="1" u="none" strike="noStrike" dirty="0">
                          <a:effectLst/>
                        </a:rPr>
                        <a:t>Illinois</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Yes</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Illinois Empower:</a:t>
                      </a:r>
                      <a:br>
                        <a:rPr lang="en-US" sz="2000" u="none" strike="noStrike" dirty="0">
                          <a:effectLst/>
                        </a:rPr>
                      </a:br>
                      <a:r>
                        <a:rPr lang="en-US" sz="2000" u="none" strike="noStrike" dirty="0">
                          <a:effectLst/>
                        </a:rPr>
                        <a:t>Identify schools/ teachers with high EL population</a:t>
                      </a:r>
                      <a:br>
                        <a:rPr lang="en-US" sz="2000" u="none" strike="noStrike" dirty="0">
                          <a:effectLst/>
                        </a:rPr>
                      </a:br>
                      <a:r>
                        <a:rPr lang="en-US" sz="2000" u="none" strike="noStrike" dirty="0">
                          <a:effectLst/>
                        </a:rPr>
                        <a:t>Direct grants to teachers with large EL population</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466419386"/>
                  </a:ext>
                </a:extLst>
              </a:tr>
              <a:tr h="1389905">
                <a:tc>
                  <a:txBody>
                    <a:bodyPr/>
                    <a:lstStyle/>
                    <a:p>
                      <a:pPr algn="l" fontAlgn="b"/>
                      <a:r>
                        <a:rPr lang="en-US" sz="2000" b="1" u="none" strike="noStrike" dirty="0">
                          <a:effectLst/>
                        </a:rPr>
                        <a:t>Maryland</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Yes</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TESOL certification for core subject teachers</a:t>
                      </a:r>
                      <a:br>
                        <a:rPr lang="en-US" sz="2000" u="none" strike="noStrike" dirty="0">
                          <a:effectLst/>
                        </a:rPr>
                      </a:br>
                      <a:r>
                        <a:rPr lang="en-US" sz="2000" u="none" strike="noStrike" dirty="0">
                          <a:effectLst/>
                        </a:rPr>
                        <a:t>Development of principals for diverse populations</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23406437"/>
                  </a:ext>
                </a:extLst>
              </a:tr>
            </a:tbl>
          </a:graphicData>
        </a:graphic>
      </p:graphicFrame>
    </p:spTree>
    <p:extLst>
      <p:ext uri="{BB962C8B-B14F-4D97-AF65-F5344CB8AC3E}">
        <p14:creationId xmlns:p14="http://schemas.microsoft.com/office/powerpoint/2010/main" val="476959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NCLB: Title III</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29472466"/>
              </p:ext>
            </p:extLst>
          </p:nvPr>
        </p:nvGraphicFramePr>
        <p:xfrm>
          <a:off x="1014412" y="1690688"/>
          <a:ext cx="10476548" cy="4176712"/>
        </p:xfrm>
        <a:graphic>
          <a:graphicData uri="http://schemas.openxmlformats.org/drawingml/2006/table">
            <a:tbl>
              <a:tblPr>
                <a:tableStyleId>{5C22544A-7EE6-4342-B048-85BDC9FD1C3A}</a:tableStyleId>
              </a:tblPr>
              <a:tblGrid>
                <a:gridCol w="1296068">
                  <a:extLst>
                    <a:ext uri="{9D8B030D-6E8A-4147-A177-3AD203B41FA5}">
                      <a16:colId xmlns:a16="http://schemas.microsoft.com/office/drawing/2014/main" val="4149103026"/>
                    </a:ext>
                  </a:extLst>
                </a:gridCol>
                <a:gridCol w="2191484">
                  <a:extLst>
                    <a:ext uri="{9D8B030D-6E8A-4147-A177-3AD203B41FA5}">
                      <a16:colId xmlns:a16="http://schemas.microsoft.com/office/drawing/2014/main" val="120281057"/>
                    </a:ext>
                  </a:extLst>
                </a:gridCol>
                <a:gridCol w="4259398">
                  <a:extLst>
                    <a:ext uri="{9D8B030D-6E8A-4147-A177-3AD203B41FA5}">
                      <a16:colId xmlns:a16="http://schemas.microsoft.com/office/drawing/2014/main" val="2009484465"/>
                    </a:ext>
                  </a:extLst>
                </a:gridCol>
                <a:gridCol w="2729598">
                  <a:extLst>
                    <a:ext uri="{9D8B030D-6E8A-4147-A177-3AD203B41FA5}">
                      <a16:colId xmlns:a16="http://schemas.microsoft.com/office/drawing/2014/main" val="3420355130"/>
                    </a:ext>
                  </a:extLst>
                </a:gridCol>
              </a:tblGrid>
              <a:tr h="744919">
                <a:tc>
                  <a:txBody>
                    <a:bodyPr/>
                    <a:lstStyle/>
                    <a:p>
                      <a:pPr algn="l" fontAlgn="b"/>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Standards/</a:t>
                      </a:r>
                    </a:p>
                    <a:p>
                      <a:pPr algn="ctr" fontAlgn="b"/>
                      <a:r>
                        <a:rPr lang="en-US" sz="2000" b="1" u="none" strike="noStrike" dirty="0">
                          <a:effectLst/>
                        </a:rPr>
                        <a:t>Assessment</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Accountability System</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Services</a:t>
                      </a:r>
                      <a:endParaRPr lang="en-US" sz="20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621740081"/>
                  </a:ext>
                </a:extLst>
              </a:tr>
              <a:tr h="982672">
                <a:tc>
                  <a:txBody>
                    <a:bodyPr/>
                    <a:lstStyle/>
                    <a:p>
                      <a:pPr algn="l" fontAlgn="b"/>
                      <a:r>
                        <a:rPr lang="en-US" sz="2000" b="1" u="none" strike="noStrike" dirty="0">
                          <a:effectLst/>
                        </a:rPr>
                        <a:t>Arizona</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SELP</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Reporting System</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English Immersion</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297023611"/>
                  </a:ext>
                </a:extLst>
              </a:tr>
              <a:tr h="982672">
                <a:tc>
                  <a:txBody>
                    <a:bodyPr/>
                    <a:lstStyle/>
                    <a:p>
                      <a:pPr algn="l" fontAlgn="b"/>
                      <a:r>
                        <a:rPr lang="en-US" sz="2000" b="1" u="none" strike="noStrike" dirty="0">
                          <a:effectLst/>
                        </a:rPr>
                        <a:t>Illinois</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ILELP</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Reporting System</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ESL/bilingual, biliteracy</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263115952"/>
                  </a:ext>
                </a:extLst>
              </a:tr>
              <a:tr h="1466449">
                <a:tc>
                  <a:txBody>
                    <a:bodyPr/>
                    <a:lstStyle/>
                    <a:p>
                      <a:pPr algn="l" fontAlgn="b"/>
                      <a:r>
                        <a:rPr lang="en-US" sz="2000" b="1" u="none" strike="noStrike" dirty="0">
                          <a:effectLst/>
                        </a:rPr>
                        <a:t>Maryland</a:t>
                      </a:r>
                      <a:endParaRPr lang="en-US" sz="2000" b="1"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MSA</a:t>
                      </a:r>
                      <a:endParaRPr lang="en-US" sz="2000" b="0" i="0" u="none" strike="noStrike" dirty="0">
                        <a:effectLst/>
                        <a:latin typeface="Calibri" panose="020F0502020204030204" pitchFamily="34" charset="0"/>
                      </a:endParaRPr>
                    </a:p>
                  </a:txBody>
                  <a:tcPr marL="9525" marR="9525" marT="9525" marB="0" anchor="b"/>
                </a:tc>
                <a:tc>
                  <a:txBody>
                    <a:bodyPr/>
                    <a:lstStyle/>
                    <a:p>
                      <a:pPr algn="ctr" fontAlgn="b"/>
                      <a:r>
                        <a:rPr lang="es-ES" sz="2000" u="none" strike="noStrike" dirty="0">
                          <a:effectLst/>
                        </a:rPr>
                        <a:t>SEA ensures </a:t>
                      </a:r>
                      <a:r>
                        <a:rPr lang="es-ES" sz="2000" u="none" strike="noStrike" dirty="0" err="1">
                          <a:effectLst/>
                        </a:rPr>
                        <a:t>LEAs</a:t>
                      </a:r>
                      <a:r>
                        <a:rPr lang="es-ES" sz="2000" u="none" strike="noStrike" dirty="0">
                          <a:effectLst/>
                        </a:rPr>
                        <a:t> track EL ELP</a:t>
                      </a:r>
                      <a:endParaRPr lang="es-ES" sz="2000" b="0" i="0" u="none" strike="noStrike" dirty="0">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Dual Immersion/  Transitional</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054656330"/>
                  </a:ext>
                </a:extLst>
              </a:tr>
            </a:tbl>
          </a:graphicData>
        </a:graphic>
      </p:graphicFrame>
    </p:spTree>
    <p:extLst>
      <p:ext uri="{BB962C8B-B14F-4D97-AF65-F5344CB8AC3E}">
        <p14:creationId xmlns:p14="http://schemas.microsoft.com/office/powerpoint/2010/main" val="2557926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ESSA Title III</a:t>
            </a:r>
          </a:p>
        </p:txBody>
      </p:sp>
      <p:graphicFrame>
        <p:nvGraphicFramePr>
          <p:cNvPr id="4" name="Table 3"/>
          <p:cNvGraphicFramePr>
            <a:graphicFrameLocks noGrp="1"/>
          </p:cNvGraphicFramePr>
          <p:nvPr>
            <p:extLst>
              <p:ext uri="{D42A27DB-BD31-4B8C-83A1-F6EECF244321}">
                <p14:modId xmlns:p14="http://schemas.microsoft.com/office/powerpoint/2010/main" val="2102968867"/>
              </p:ext>
            </p:extLst>
          </p:nvPr>
        </p:nvGraphicFramePr>
        <p:xfrm>
          <a:off x="1121989" y="1690688"/>
          <a:ext cx="10231811" cy="4130992"/>
        </p:xfrm>
        <a:graphic>
          <a:graphicData uri="http://schemas.openxmlformats.org/drawingml/2006/table">
            <a:tbl>
              <a:tblPr>
                <a:tableStyleId>{5C22544A-7EE6-4342-B048-85BDC9FD1C3A}</a:tableStyleId>
              </a:tblPr>
              <a:tblGrid>
                <a:gridCol w="1294995">
                  <a:extLst>
                    <a:ext uri="{9D8B030D-6E8A-4147-A177-3AD203B41FA5}">
                      <a16:colId xmlns:a16="http://schemas.microsoft.com/office/drawing/2014/main" val="1539534669"/>
                    </a:ext>
                  </a:extLst>
                </a:gridCol>
                <a:gridCol w="1996452">
                  <a:extLst>
                    <a:ext uri="{9D8B030D-6E8A-4147-A177-3AD203B41FA5}">
                      <a16:colId xmlns:a16="http://schemas.microsoft.com/office/drawing/2014/main" val="1279429596"/>
                    </a:ext>
                  </a:extLst>
                </a:gridCol>
                <a:gridCol w="3237487">
                  <a:extLst>
                    <a:ext uri="{9D8B030D-6E8A-4147-A177-3AD203B41FA5}">
                      <a16:colId xmlns:a16="http://schemas.microsoft.com/office/drawing/2014/main" val="2771060707"/>
                    </a:ext>
                  </a:extLst>
                </a:gridCol>
                <a:gridCol w="3702877">
                  <a:extLst>
                    <a:ext uri="{9D8B030D-6E8A-4147-A177-3AD203B41FA5}">
                      <a16:colId xmlns:a16="http://schemas.microsoft.com/office/drawing/2014/main" val="3206360493"/>
                    </a:ext>
                  </a:extLst>
                </a:gridCol>
              </a:tblGrid>
              <a:tr h="1080994">
                <a:tc>
                  <a:txBody>
                    <a:bodyPr/>
                    <a:lstStyle/>
                    <a:p>
                      <a:pPr algn="l" fontAlgn="b"/>
                      <a:endParaRPr lang="en-US" sz="2000" b="0" i="0" u="none" strike="noStrike" dirty="0">
                        <a:effectLst/>
                        <a:latin typeface="Calibri" panose="020F0502020204030204" pitchFamily="34" charset="0"/>
                      </a:endParaRPr>
                    </a:p>
                  </a:txBody>
                  <a:tcPr marL="9525" marR="9525" marT="9525" marB="0" anchor="b"/>
                </a:tc>
                <a:tc>
                  <a:txBody>
                    <a:bodyPr/>
                    <a:lstStyle/>
                    <a:p>
                      <a:pPr algn="l" fontAlgn="b"/>
                      <a:r>
                        <a:rPr lang="en-US" sz="2000" b="1" u="none" strike="noStrike" dirty="0">
                          <a:effectLst/>
                        </a:rPr>
                        <a:t>EL Standards/ Assessment</a:t>
                      </a:r>
                      <a:endParaRPr lang="en-US" sz="2000" b="1" i="0" u="none" strike="noStrike" dirty="0">
                        <a:effectLst/>
                        <a:latin typeface="Calibri" panose="020F0502020204030204" pitchFamily="34" charset="0"/>
                      </a:endParaRPr>
                    </a:p>
                  </a:txBody>
                  <a:tcPr marL="9525" marR="9525" marT="9525" marB="0" anchor="b"/>
                </a:tc>
                <a:tc>
                  <a:txBody>
                    <a:bodyPr/>
                    <a:lstStyle/>
                    <a:p>
                      <a:pPr algn="l" fontAlgn="b"/>
                      <a:r>
                        <a:rPr lang="en-US" sz="2000" b="1" i="0" u="none" strike="noStrike" dirty="0">
                          <a:effectLst/>
                          <a:latin typeface="Calibri" panose="020F0502020204030204" pitchFamily="34" charset="0"/>
                        </a:rPr>
                        <a:t>Language Services </a:t>
                      </a:r>
                    </a:p>
                  </a:txBody>
                  <a:tcPr marL="9525" marR="9525" marT="9525" marB="0" anchor="b"/>
                </a:tc>
                <a:tc>
                  <a:txBody>
                    <a:bodyPr/>
                    <a:lstStyle/>
                    <a:p>
                      <a:pPr algn="l" fontAlgn="b"/>
                      <a:r>
                        <a:rPr lang="en-US" sz="2000" b="1" u="none" strike="noStrike" dirty="0">
                          <a:effectLst/>
                        </a:rPr>
                        <a:t>Technical Assistance</a:t>
                      </a:r>
                      <a:endParaRPr lang="en-US" sz="20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4080683155"/>
                  </a:ext>
                </a:extLst>
              </a:tr>
              <a:tr h="1219999">
                <a:tc>
                  <a:txBody>
                    <a:bodyPr/>
                    <a:lstStyle/>
                    <a:p>
                      <a:pPr algn="l" fontAlgn="b"/>
                      <a:r>
                        <a:rPr lang="en-US" sz="2000" b="1" u="none" strike="noStrike" dirty="0">
                          <a:effectLst/>
                        </a:rPr>
                        <a:t>Arizona</a:t>
                      </a:r>
                      <a:endParaRPr lang="en-US" sz="2000" b="1" i="0" u="none" strike="noStrike" dirty="0">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AZELLA</a:t>
                      </a:r>
                      <a:endParaRPr lang="en-US" sz="2000" b="0" i="0" u="none" strike="noStrike" dirty="0">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English tutoring services</a:t>
                      </a:r>
                      <a:endParaRPr lang="en-US" sz="2000" b="0" i="0" u="none" strike="noStrike" dirty="0">
                        <a:effectLst/>
                        <a:latin typeface="Calibri" panose="020F0502020204030204" pitchFamily="34" charset="0"/>
                      </a:endParaRPr>
                    </a:p>
                    <a:p>
                      <a:pPr algn="l" fontAlgn="b"/>
                      <a:r>
                        <a:rPr lang="en-US" sz="2000" b="0" i="0" u="none" strike="noStrike" dirty="0">
                          <a:effectLst/>
                          <a:latin typeface="Calibri" panose="020F0502020204030204" pitchFamily="34" charset="0"/>
                        </a:rPr>
                        <a:t>English Immersion programs</a:t>
                      </a:r>
                      <a:endParaRPr lang="en-US" sz="2000" u="none" strike="noStrike" dirty="0">
                        <a:effectLst/>
                      </a:endParaRPr>
                    </a:p>
                  </a:txBody>
                  <a:tcPr marL="9525" marR="9525" marT="9525" marB="0" anchor="b"/>
                </a:tc>
                <a:tc>
                  <a:txBody>
                    <a:bodyPr/>
                    <a:lstStyle/>
                    <a:p>
                      <a:pPr algn="l" fontAlgn="b"/>
                      <a:r>
                        <a:rPr lang="en-US" sz="2000" u="none" strike="noStrike">
                          <a:effectLst/>
                        </a:rPr>
                        <a:t>Make resources language accessible by request</a:t>
                      </a:r>
                      <a:endParaRPr lang="en-US" sz="2000" b="0" i="0" u="none" strike="noStrike">
                        <a:effectLst/>
                        <a:latin typeface="Calibri" panose="020F0502020204030204" pitchFamily="34" charset="0"/>
                      </a:endParaRPr>
                    </a:p>
                  </a:txBody>
                  <a:tcPr marL="9525" marR="9525" marT="9525" marB="0" anchor="b"/>
                </a:tc>
                <a:extLst>
                  <a:ext uri="{0D108BD9-81ED-4DB2-BD59-A6C34878D82A}">
                    <a16:rowId xmlns:a16="http://schemas.microsoft.com/office/drawing/2014/main" val="3192126352"/>
                  </a:ext>
                </a:extLst>
              </a:tr>
              <a:tr h="1219999">
                <a:tc>
                  <a:txBody>
                    <a:bodyPr/>
                    <a:lstStyle/>
                    <a:p>
                      <a:pPr algn="l" fontAlgn="b"/>
                      <a:r>
                        <a:rPr lang="en-US" sz="2000" b="1" u="none" strike="noStrike" dirty="0">
                          <a:effectLst/>
                        </a:rPr>
                        <a:t>Illinois</a:t>
                      </a:r>
                      <a:endParaRPr lang="en-US" sz="2000" b="1" i="0" u="none" strike="noStrike" dirty="0">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ACCESS/ WIDA</a:t>
                      </a:r>
                      <a:endParaRPr lang="en-US" sz="2000" b="0" i="0" u="none" strike="noStrike" dirty="0">
                        <a:effectLst/>
                        <a:latin typeface="Calibri" panose="020F050202020403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Bilingual Education</a:t>
                      </a:r>
                    </a:p>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effectLst/>
                          <a:latin typeface="Calibri" panose="020F0502020204030204" pitchFamily="34" charset="0"/>
                        </a:rPr>
                        <a:t>EL integration</a:t>
                      </a:r>
                    </a:p>
                  </a:txBody>
                  <a:tcPr marL="9525" marR="9525" marT="9525" marB="0" anchor="b"/>
                </a:tc>
                <a:tc>
                  <a:txBody>
                    <a:bodyPr/>
                    <a:lstStyle/>
                    <a:p>
                      <a:pPr algn="l" fontAlgn="b"/>
                      <a:r>
                        <a:rPr lang="nb-NO" sz="2000" u="none" strike="noStrike" dirty="0">
                          <a:effectLst/>
                        </a:rPr>
                        <a:t>Convene stakeholders for better tracking</a:t>
                      </a:r>
                      <a:endParaRPr lang="nb-NO"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384997898"/>
                  </a:ext>
                </a:extLst>
              </a:tr>
              <a:tr h="610000">
                <a:tc>
                  <a:txBody>
                    <a:bodyPr/>
                    <a:lstStyle/>
                    <a:p>
                      <a:pPr algn="l" fontAlgn="b"/>
                      <a:r>
                        <a:rPr lang="en-US" sz="2000" b="1" u="none" strike="noStrike" dirty="0">
                          <a:effectLst/>
                        </a:rPr>
                        <a:t>Maryland</a:t>
                      </a:r>
                      <a:endParaRPr lang="en-US" sz="2000" b="1" i="0" u="none" strike="noStrike" dirty="0">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ACCESS/ WIDA</a:t>
                      </a:r>
                      <a:endParaRPr lang="en-US" sz="2000" b="0" i="0" u="none" strike="noStrike" dirty="0">
                        <a:effectLst/>
                        <a:latin typeface="Calibri" panose="020F050202020403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Bilingual Education</a:t>
                      </a:r>
                      <a:endParaRPr lang="en-US" sz="2000" b="0" i="0" u="none" strike="noStrike" dirty="0">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2 EL specialists per 12 LEAs</a:t>
                      </a:r>
                      <a:endParaRPr lang="en-US" sz="2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503391651"/>
                  </a:ext>
                </a:extLst>
              </a:tr>
            </a:tbl>
          </a:graphicData>
        </a:graphic>
      </p:graphicFrame>
    </p:spTree>
    <p:extLst>
      <p:ext uri="{BB962C8B-B14F-4D97-AF65-F5344CB8AC3E}">
        <p14:creationId xmlns:p14="http://schemas.microsoft.com/office/powerpoint/2010/main" val="2561275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356" y="187835"/>
            <a:ext cx="10515600" cy="1325563"/>
          </a:xfrm>
        </p:spPr>
        <p:txBody>
          <a:bodyPr>
            <a:normAutofit/>
          </a:bodyPr>
          <a:lstStyle/>
          <a:p>
            <a:pPr algn="ctr"/>
            <a:r>
              <a:rPr lang="en-US" sz="4000" dirty="0"/>
              <a:t>So What?</a:t>
            </a:r>
          </a:p>
        </p:txBody>
      </p:sp>
      <p:grpSp>
        <p:nvGrpSpPr>
          <p:cNvPr id="4" name="Group 3"/>
          <p:cNvGrpSpPr/>
          <p:nvPr/>
        </p:nvGrpSpPr>
        <p:grpSpPr>
          <a:xfrm>
            <a:off x="320040" y="1838075"/>
            <a:ext cx="2931222" cy="4526776"/>
            <a:chOff x="204" y="1069064"/>
            <a:chExt cx="2799209" cy="2975996"/>
          </a:xfrm>
        </p:grpSpPr>
        <p:sp>
          <p:nvSpPr>
            <p:cNvPr id="14" name="Rectangle 13"/>
            <p:cNvSpPr/>
            <p:nvPr/>
          </p:nvSpPr>
          <p:spPr>
            <a:xfrm>
              <a:off x="64268" y="1069064"/>
              <a:ext cx="2525032" cy="2975996"/>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TextBox 14"/>
            <p:cNvSpPr txBox="1"/>
            <p:nvPr/>
          </p:nvSpPr>
          <p:spPr>
            <a:xfrm>
              <a:off x="204" y="1163154"/>
              <a:ext cx="2799209" cy="17855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4969" tIns="0" rIns="244969" bIns="330200" numCol="1" spcCol="1270" anchor="t" anchorCtr="0">
              <a:noAutofit/>
            </a:bodyPr>
            <a:lstStyle/>
            <a:p>
              <a:pPr marL="0" lvl="0" indent="0" algn="l" defTabSz="1155700">
                <a:lnSpc>
                  <a:spcPct val="90000"/>
                </a:lnSpc>
                <a:spcBef>
                  <a:spcPct val="0"/>
                </a:spcBef>
                <a:spcAft>
                  <a:spcPct val="35000"/>
                </a:spcAft>
                <a:buNone/>
              </a:pPr>
              <a:r>
                <a:rPr lang="en-US" sz="2300" kern="1200" dirty="0"/>
                <a:t>ELP </a:t>
              </a:r>
              <a:r>
                <a:rPr lang="en-US" sz="2300" dirty="0"/>
                <a:t>a</a:t>
              </a:r>
              <a:r>
                <a:rPr lang="en-US" sz="2300" kern="1200" dirty="0"/>
                <a:t>ccountability in Title I</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r>
                <a:rPr lang="en-US" sz="2300" kern="1200" dirty="0"/>
                <a:t>Teacher certification funding stream</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r>
                <a:rPr lang="en-US" sz="2300" kern="1200" dirty="0"/>
                <a:t>Universal Design of Learning</a:t>
              </a:r>
            </a:p>
          </p:txBody>
        </p:sp>
      </p:grpSp>
      <p:grpSp>
        <p:nvGrpSpPr>
          <p:cNvPr id="5" name="Group 4"/>
          <p:cNvGrpSpPr/>
          <p:nvPr/>
        </p:nvGrpSpPr>
        <p:grpSpPr>
          <a:xfrm>
            <a:off x="3280635" y="1838076"/>
            <a:ext cx="2944984" cy="4523603"/>
            <a:chOff x="2678396" y="589245"/>
            <a:chExt cx="2479997" cy="2975996"/>
          </a:xfrm>
        </p:grpSpPr>
        <p:sp>
          <p:nvSpPr>
            <p:cNvPr id="12" name="Rectangle 11"/>
            <p:cNvSpPr/>
            <p:nvPr/>
          </p:nvSpPr>
          <p:spPr>
            <a:xfrm>
              <a:off x="2678602" y="589245"/>
              <a:ext cx="2358816" cy="2975996"/>
            </a:xfrm>
            <a:prstGeom prst="rect">
              <a:avLst/>
            </a:prstGeom>
          </p:spPr>
          <p:style>
            <a:lnRef idx="2">
              <a:schemeClr val="accent2">
                <a:hueOff val="2122154"/>
                <a:satOff val="3600"/>
                <a:lumOff val="-131"/>
                <a:alphaOff val="0"/>
              </a:schemeClr>
            </a:lnRef>
            <a:fillRef idx="1">
              <a:schemeClr val="accent2">
                <a:hueOff val="2122154"/>
                <a:satOff val="3600"/>
                <a:lumOff val="-131"/>
                <a:alphaOff val="0"/>
              </a:schemeClr>
            </a:fillRef>
            <a:effectRef idx="0">
              <a:schemeClr val="accent2">
                <a:hueOff val="2122154"/>
                <a:satOff val="3600"/>
                <a:lumOff val="-131"/>
                <a:alphaOff val="0"/>
              </a:schemeClr>
            </a:effectRef>
            <a:fontRef idx="minor">
              <a:schemeClr val="lt1"/>
            </a:fontRef>
          </p:style>
        </p:sp>
        <p:sp>
          <p:nvSpPr>
            <p:cNvPr id="13" name="TextBox 12"/>
            <p:cNvSpPr txBox="1"/>
            <p:nvPr/>
          </p:nvSpPr>
          <p:spPr>
            <a:xfrm>
              <a:off x="2678396" y="679845"/>
              <a:ext cx="2479997" cy="17855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4969" tIns="0" rIns="244969" bIns="330200" numCol="1" spcCol="1270" anchor="t" anchorCtr="0">
              <a:noAutofit/>
            </a:bodyPr>
            <a:lstStyle/>
            <a:p>
              <a:pPr marL="0" lvl="0" indent="0" algn="l" defTabSz="1155700">
                <a:lnSpc>
                  <a:spcPct val="90000"/>
                </a:lnSpc>
                <a:spcBef>
                  <a:spcPct val="0"/>
                </a:spcBef>
                <a:spcAft>
                  <a:spcPct val="35000"/>
                </a:spcAft>
                <a:buNone/>
              </a:pPr>
              <a:r>
                <a:rPr lang="en-US" sz="2300" kern="1200" dirty="0"/>
                <a:t>Standardized entry/ exit policies</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r>
                <a:rPr lang="en-US" sz="2300" dirty="0"/>
                <a:t>Teacher capacity development &amp; integrating ELs</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r>
                <a:rPr lang="en-US" sz="2300" dirty="0"/>
                <a:t>Uncertain ELP goals</a:t>
              </a:r>
            </a:p>
          </p:txBody>
        </p:sp>
      </p:grpSp>
      <p:grpSp>
        <p:nvGrpSpPr>
          <p:cNvPr id="6" name="Group 5"/>
          <p:cNvGrpSpPr/>
          <p:nvPr/>
        </p:nvGrpSpPr>
        <p:grpSpPr>
          <a:xfrm>
            <a:off x="6301984" y="1838075"/>
            <a:ext cx="2698039" cy="4523602"/>
            <a:chOff x="5356999" y="589245"/>
            <a:chExt cx="2479997" cy="2975996"/>
          </a:xfrm>
        </p:grpSpPr>
        <p:sp>
          <p:nvSpPr>
            <p:cNvPr id="10" name="Rectangle 9"/>
            <p:cNvSpPr/>
            <p:nvPr/>
          </p:nvSpPr>
          <p:spPr>
            <a:xfrm>
              <a:off x="5356999" y="589245"/>
              <a:ext cx="2479997" cy="2975996"/>
            </a:xfrm>
            <a:prstGeom prst="rect">
              <a:avLst/>
            </a:prstGeom>
          </p:spPr>
          <p:style>
            <a:lnRef idx="2">
              <a:schemeClr val="accent2">
                <a:hueOff val="4244308"/>
                <a:satOff val="7200"/>
                <a:lumOff val="-261"/>
                <a:alphaOff val="0"/>
              </a:schemeClr>
            </a:lnRef>
            <a:fillRef idx="1">
              <a:schemeClr val="accent2">
                <a:hueOff val="4244308"/>
                <a:satOff val="7200"/>
                <a:lumOff val="-261"/>
                <a:alphaOff val="0"/>
              </a:schemeClr>
            </a:fillRef>
            <a:effectRef idx="0">
              <a:schemeClr val="accent2">
                <a:hueOff val="4244308"/>
                <a:satOff val="7200"/>
                <a:lumOff val="-261"/>
                <a:alphaOff val="0"/>
              </a:schemeClr>
            </a:effectRef>
            <a:fontRef idx="minor">
              <a:schemeClr val="lt1"/>
            </a:fontRef>
          </p:style>
          <p:txBody>
            <a:bodyPr/>
            <a:lstStyle/>
            <a:p>
              <a:endParaRPr lang="en-US" dirty="0"/>
            </a:p>
          </p:txBody>
        </p:sp>
        <p:sp>
          <p:nvSpPr>
            <p:cNvPr id="11" name="TextBox 10"/>
            <p:cNvSpPr txBox="1"/>
            <p:nvPr/>
          </p:nvSpPr>
          <p:spPr>
            <a:xfrm>
              <a:off x="5356999" y="684654"/>
              <a:ext cx="2479997" cy="17855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4969" tIns="0" rIns="244969" bIns="330200" numCol="1" spcCol="1270" anchor="t" anchorCtr="0">
              <a:noAutofit/>
            </a:bodyPr>
            <a:lstStyle/>
            <a:p>
              <a:pPr marL="0" lvl="0" indent="0" algn="l" defTabSz="1155700">
                <a:lnSpc>
                  <a:spcPct val="90000"/>
                </a:lnSpc>
                <a:spcBef>
                  <a:spcPct val="0"/>
                </a:spcBef>
                <a:spcAft>
                  <a:spcPct val="35000"/>
                </a:spcAft>
                <a:buNone/>
              </a:pPr>
              <a:r>
                <a:rPr lang="en-US" sz="2300" kern="1200" dirty="0"/>
                <a:t>States weight importance of ELP in accountability</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r>
                <a:rPr lang="en-US" sz="2300" kern="1200" dirty="0"/>
                <a:t>State initiatives</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r>
                <a:rPr lang="en-US" sz="2300" kern="1200" dirty="0"/>
                <a:t>Targeted assistance</a:t>
              </a:r>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endParaRPr lang="en-US" sz="2300" kern="1200" dirty="0"/>
            </a:p>
            <a:p>
              <a:pPr marL="0" lvl="0" indent="0" algn="l" defTabSz="1155700">
                <a:lnSpc>
                  <a:spcPct val="90000"/>
                </a:lnSpc>
                <a:spcBef>
                  <a:spcPct val="0"/>
                </a:spcBef>
                <a:spcAft>
                  <a:spcPct val="35000"/>
                </a:spcAft>
                <a:buNone/>
              </a:pPr>
              <a:endParaRPr lang="en-US" sz="2300" dirty="0"/>
            </a:p>
            <a:p>
              <a:pPr marL="0" lvl="0" indent="0" algn="l" defTabSz="1155700">
                <a:lnSpc>
                  <a:spcPct val="90000"/>
                </a:lnSpc>
                <a:spcBef>
                  <a:spcPct val="0"/>
                </a:spcBef>
                <a:spcAft>
                  <a:spcPct val="35000"/>
                </a:spcAft>
                <a:buNone/>
              </a:pPr>
              <a:endParaRPr lang="en-US" sz="2600" kern="1200" dirty="0"/>
            </a:p>
          </p:txBody>
        </p:sp>
      </p:grpSp>
      <p:sp>
        <p:nvSpPr>
          <p:cNvPr id="8" name="Rectangle 7"/>
          <p:cNvSpPr/>
          <p:nvPr/>
        </p:nvSpPr>
        <p:spPr>
          <a:xfrm>
            <a:off x="9215330" y="1838075"/>
            <a:ext cx="2839510" cy="4523601"/>
          </a:xfrm>
          <a:prstGeom prst="rect">
            <a:avLst/>
          </a:prstGeom>
        </p:spPr>
        <p:style>
          <a:lnRef idx="2">
            <a:schemeClr val="accent2">
              <a:hueOff val="6366461"/>
              <a:satOff val="10800"/>
              <a:lumOff val="-392"/>
              <a:alphaOff val="0"/>
            </a:schemeClr>
          </a:lnRef>
          <a:fillRef idx="1">
            <a:schemeClr val="accent2">
              <a:hueOff val="6366461"/>
              <a:satOff val="10800"/>
              <a:lumOff val="-392"/>
              <a:alphaOff val="0"/>
            </a:schemeClr>
          </a:fillRef>
          <a:effectRef idx="0">
            <a:schemeClr val="accent2">
              <a:hueOff val="6366461"/>
              <a:satOff val="10800"/>
              <a:lumOff val="-392"/>
              <a:alphaOff val="0"/>
            </a:schemeClr>
          </a:effectRef>
          <a:fontRef idx="minor">
            <a:schemeClr val="lt1"/>
          </a:fontRef>
        </p:style>
        <p:txBody>
          <a:bodyPr/>
          <a:lstStyle/>
          <a:p>
            <a:r>
              <a:rPr lang="en-US" sz="2300" dirty="0"/>
              <a:t>State standards and assessments:</a:t>
            </a:r>
          </a:p>
          <a:p>
            <a:endParaRPr lang="en-US" sz="2300" dirty="0"/>
          </a:p>
          <a:p>
            <a:pPr marL="342900" indent="-342900">
              <a:buFont typeface="Arial" panose="020B0604020202020204" pitchFamily="34" charset="0"/>
              <a:buChar char="•"/>
            </a:pPr>
            <a:r>
              <a:rPr lang="en-US" sz="2300" dirty="0"/>
              <a:t>Race to the bottom</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Goal displacement</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No consistent measures</a:t>
            </a:r>
          </a:p>
          <a:p>
            <a:endParaRPr lang="en-US" sz="2300" dirty="0"/>
          </a:p>
          <a:p>
            <a:r>
              <a:rPr lang="en-US" sz="2300" dirty="0"/>
              <a:t>Discretion in service provision</a:t>
            </a:r>
          </a:p>
        </p:txBody>
      </p:sp>
      <p:sp>
        <p:nvSpPr>
          <p:cNvPr id="16" name="TextBox 15"/>
          <p:cNvSpPr txBox="1"/>
          <p:nvPr/>
        </p:nvSpPr>
        <p:spPr>
          <a:xfrm>
            <a:off x="-69672" y="1421874"/>
            <a:ext cx="3557707" cy="461665"/>
          </a:xfrm>
          <a:prstGeom prst="rect">
            <a:avLst/>
          </a:prstGeom>
          <a:noFill/>
        </p:spPr>
        <p:txBody>
          <a:bodyPr wrap="square" rtlCol="0">
            <a:spAutoFit/>
          </a:bodyPr>
          <a:lstStyle/>
          <a:p>
            <a:pPr algn="ctr"/>
            <a:r>
              <a:rPr lang="en-US" sz="2400" dirty="0"/>
              <a:t>Federal Policy Change</a:t>
            </a:r>
          </a:p>
        </p:txBody>
      </p:sp>
      <p:sp>
        <p:nvSpPr>
          <p:cNvPr id="17" name="TextBox 16"/>
          <p:cNvSpPr txBox="1"/>
          <p:nvPr/>
        </p:nvSpPr>
        <p:spPr>
          <a:xfrm>
            <a:off x="3251262" y="1411356"/>
            <a:ext cx="2663034" cy="461665"/>
          </a:xfrm>
          <a:prstGeom prst="rect">
            <a:avLst/>
          </a:prstGeom>
          <a:noFill/>
        </p:spPr>
        <p:txBody>
          <a:bodyPr wrap="square" rtlCol="0">
            <a:spAutoFit/>
          </a:bodyPr>
          <a:lstStyle/>
          <a:p>
            <a:pPr algn="ctr"/>
            <a:r>
              <a:rPr lang="en-US" sz="2400" dirty="0"/>
              <a:t>State Policy Change</a:t>
            </a:r>
          </a:p>
        </p:txBody>
      </p:sp>
      <p:sp>
        <p:nvSpPr>
          <p:cNvPr id="18" name="TextBox 17"/>
          <p:cNvSpPr txBox="1"/>
          <p:nvPr/>
        </p:nvSpPr>
        <p:spPr>
          <a:xfrm>
            <a:off x="9206531" y="1314855"/>
            <a:ext cx="2590817" cy="523220"/>
          </a:xfrm>
          <a:prstGeom prst="rect">
            <a:avLst/>
          </a:prstGeom>
          <a:noFill/>
        </p:spPr>
        <p:txBody>
          <a:bodyPr wrap="square" rtlCol="0">
            <a:spAutoFit/>
          </a:bodyPr>
          <a:lstStyle/>
          <a:p>
            <a:pPr algn="ctr"/>
            <a:r>
              <a:rPr lang="en-US" sz="2800" dirty="0"/>
              <a:t>Stayed the Same</a:t>
            </a:r>
          </a:p>
        </p:txBody>
      </p:sp>
      <p:sp>
        <p:nvSpPr>
          <p:cNvPr id="19" name="TextBox 18"/>
          <p:cNvSpPr txBox="1"/>
          <p:nvPr/>
        </p:nvSpPr>
        <p:spPr>
          <a:xfrm>
            <a:off x="6301984" y="1404357"/>
            <a:ext cx="2414076" cy="523220"/>
          </a:xfrm>
          <a:prstGeom prst="rect">
            <a:avLst/>
          </a:prstGeom>
          <a:noFill/>
        </p:spPr>
        <p:txBody>
          <a:bodyPr wrap="square" rtlCol="0">
            <a:spAutoFit/>
          </a:bodyPr>
          <a:lstStyle/>
          <a:p>
            <a:pPr algn="ctr"/>
            <a:r>
              <a:rPr lang="en-US" sz="2800" dirty="0"/>
              <a:t>Power Shift</a:t>
            </a:r>
          </a:p>
        </p:txBody>
      </p:sp>
    </p:spTree>
    <p:extLst>
      <p:ext uri="{BB962C8B-B14F-4D97-AF65-F5344CB8AC3E}">
        <p14:creationId xmlns:p14="http://schemas.microsoft.com/office/powerpoint/2010/main" val="387192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sz="3600" dirty="0"/>
          </a:p>
          <a:p>
            <a:pPr marL="0" indent="0" algn="ctr">
              <a:buNone/>
            </a:pPr>
            <a:r>
              <a:rPr lang="en-US" sz="3600" dirty="0"/>
              <a:t>Questions?</a:t>
            </a:r>
          </a:p>
        </p:txBody>
      </p:sp>
    </p:spTree>
    <p:extLst>
      <p:ext uri="{BB962C8B-B14F-4D97-AF65-F5344CB8AC3E}">
        <p14:creationId xmlns:p14="http://schemas.microsoft.com/office/powerpoint/2010/main" val="37322985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6080</TotalTime>
  <Words>1014</Words>
  <Application>Microsoft Office PowerPoint</Application>
  <PresentationFormat>Widescreen</PresentationFormat>
  <Paragraphs>347</Paragraphs>
  <Slides>18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English Learner Policy:  From No Child Left Behind to the Every Student Succeeds Act</vt:lpstr>
      <vt:lpstr>Research Focus</vt:lpstr>
      <vt:lpstr>Federal Education Law</vt:lpstr>
      <vt:lpstr>Title I: Assessment and Accountability</vt:lpstr>
      <vt:lpstr>Title II: Principal and Teacher Development</vt:lpstr>
      <vt:lpstr>Title III: English Learner and Immigrant Education</vt:lpstr>
      <vt:lpstr>PowerPoint Presentation</vt:lpstr>
      <vt:lpstr>PowerPoint Presentation</vt:lpstr>
      <vt:lpstr>PowerPoint Presentation</vt:lpstr>
      <vt:lpstr>PowerPoint Presentation</vt:lpstr>
      <vt:lpstr>States: NCLB: Title I</vt:lpstr>
      <vt:lpstr>States: ESSA Title I</vt:lpstr>
      <vt:lpstr>States: NCLB: Title II</vt:lpstr>
      <vt:lpstr>States: ESSA Title II</vt:lpstr>
      <vt:lpstr>States: NCLB: Title III</vt:lpstr>
      <vt:lpstr>States: ESSA Title III</vt:lpstr>
      <vt:lpstr>So What?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gabriel</dc:creator>
  <cp:lastModifiedBy>alex gabriel</cp:lastModifiedBy>
  <cp:revision>94</cp:revision>
  <dcterms:created xsi:type="dcterms:W3CDTF">2017-04-28T02:03:30Z</dcterms:created>
  <dcterms:modified xsi:type="dcterms:W3CDTF">2017-05-16T06:26:48Z</dcterms:modified>
</cp:coreProperties>
</file>